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72" r:id="rId6"/>
  </p:sldMasterIdLst>
  <p:notesMasterIdLst>
    <p:notesMasterId r:id="rId24"/>
  </p:notesMasterIdLst>
  <p:handoutMasterIdLst>
    <p:handoutMasterId r:id="rId25"/>
  </p:handoutMasterIdLst>
  <p:sldIdLst>
    <p:sldId id="256" r:id="rId7"/>
    <p:sldId id="260" r:id="rId8"/>
    <p:sldId id="261" r:id="rId9"/>
    <p:sldId id="273" r:id="rId10"/>
    <p:sldId id="262" r:id="rId11"/>
    <p:sldId id="263" r:id="rId12"/>
    <p:sldId id="264" r:id="rId13"/>
    <p:sldId id="265" r:id="rId14"/>
    <p:sldId id="266" r:id="rId15"/>
    <p:sldId id="267" r:id="rId16"/>
    <p:sldId id="268" r:id="rId17"/>
    <p:sldId id="269" r:id="rId18"/>
    <p:sldId id="270" r:id="rId19"/>
    <p:sldId id="274" r:id="rId20"/>
    <p:sldId id="271" r:id="rId21"/>
    <p:sldId id="272" r:id="rId22"/>
    <p:sldId id="259"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63682" autoAdjust="0"/>
  </p:normalViewPr>
  <p:slideViewPr>
    <p:cSldViewPr>
      <p:cViewPr varScale="1">
        <p:scale>
          <a:sx n="71" d="100"/>
          <a:sy n="71" d="100"/>
        </p:scale>
        <p:origin x="214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6434"/>
          </a:xfrm>
          <a:prstGeom prst="rect">
            <a:avLst/>
          </a:prstGeom>
        </p:spPr>
        <p:txBody>
          <a:bodyPr vert="horz" lIns="93164" tIns="46582" rIns="93164" bIns="46582" rtlCol="0"/>
          <a:lstStyle>
            <a:lvl1pPr algn="r">
              <a:defRPr sz="1200"/>
            </a:lvl1pPr>
          </a:lstStyle>
          <a:p>
            <a:fld id="{89CD9F66-4D34-4096-86DA-D83350FAAC25}" type="datetimeFigureOut">
              <a:rPr lang="en-US" smtClean="0"/>
              <a:t>1/28/2020</a:t>
            </a:fld>
            <a:endParaRPr lang="en-US"/>
          </a:p>
        </p:txBody>
      </p:sp>
      <p:sp>
        <p:nvSpPr>
          <p:cNvPr id="4" name="Footer Placeholder 3"/>
          <p:cNvSpPr>
            <a:spLocks noGrp="1"/>
          </p:cNvSpPr>
          <p:nvPr>
            <p:ph type="ftr" sz="quarter" idx="2"/>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8"/>
            <a:ext cx="3037840" cy="466433"/>
          </a:xfrm>
          <a:prstGeom prst="rect">
            <a:avLst/>
          </a:prstGeom>
        </p:spPr>
        <p:txBody>
          <a:bodyPr vert="horz" lIns="93164" tIns="46582" rIns="93164" bIns="46582" rtlCol="0" anchor="b"/>
          <a:lstStyle>
            <a:lvl1pPr algn="r">
              <a:defRPr sz="1200"/>
            </a:lvl1pPr>
          </a:lstStyle>
          <a:p>
            <a:fld id="{8119812D-642D-44A7-A698-4DC043C3E448}" type="slidenum">
              <a:rPr lang="en-US" smtClean="0"/>
              <a:t>‹#›</a:t>
            </a:fld>
            <a:endParaRPr lang="en-US"/>
          </a:p>
        </p:txBody>
      </p:sp>
    </p:spTree>
    <p:extLst>
      <p:ext uri="{BB962C8B-B14F-4D97-AF65-F5344CB8AC3E}">
        <p14:creationId xmlns:p14="http://schemas.microsoft.com/office/powerpoint/2010/main" val="16161904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27" tIns="45713" rIns="91427" bIns="45713" rtlCol="0"/>
          <a:lstStyle>
            <a:lvl1pPr algn="l">
              <a:defRPr sz="1200"/>
            </a:lvl1pPr>
          </a:lstStyle>
          <a:p>
            <a:endParaRPr lang="en-US"/>
          </a:p>
        </p:txBody>
      </p:sp>
      <p:sp>
        <p:nvSpPr>
          <p:cNvPr id="3" name="Date Placeholder 2"/>
          <p:cNvSpPr>
            <a:spLocks noGrp="1"/>
          </p:cNvSpPr>
          <p:nvPr>
            <p:ph type="dt" idx="1"/>
          </p:nvPr>
        </p:nvSpPr>
        <p:spPr>
          <a:xfrm>
            <a:off x="3970339" y="1"/>
            <a:ext cx="3038475" cy="466725"/>
          </a:xfrm>
          <a:prstGeom prst="rect">
            <a:avLst/>
          </a:prstGeom>
        </p:spPr>
        <p:txBody>
          <a:bodyPr vert="horz" lIns="91427" tIns="45713" rIns="91427" bIns="45713" rtlCol="0"/>
          <a:lstStyle>
            <a:lvl1pPr algn="r">
              <a:defRPr sz="1200"/>
            </a:lvl1pPr>
          </a:lstStyle>
          <a:p>
            <a:fld id="{B82AB545-BE1A-4210-BB7E-A587F9B6D67D}" type="datetimeFigureOut">
              <a:rPr lang="en-US" smtClean="0"/>
              <a:t>1/28/2020</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27" tIns="45713" rIns="91427" bIns="45713" rtlCol="0" anchor="ctr"/>
          <a:lstStyle/>
          <a:p>
            <a:endParaRPr lang="en-US"/>
          </a:p>
        </p:txBody>
      </p:sp>
      <p:sp>
        <p:nvSpPr>
          <p:cNvPr id="5" name="Notes Placeholder 4"/>
          <p:cNvSpPr>
            <a:spLocks noGrp="1"/>
          </p:cNvSpPr>
          <p:nvPr>
            <p:ph type="body" sz="quarter" idx="3"/>
          </p:nvPr>
        </p:nvSpPr>
        <p:spPr>
          <a:xfrm>
            <a:off x="701676" y="4473575"/>
            <a:ext cx="5607050" cy="3660775"/>
          </a:xfrm>
          <a:prstGeom prst="rect">
            <a:avLst/>
          </a:prstGeom>
        </p:spPr>
        <p:txBody>
          <a:bodyPr vert="horz" lIns="91427" tIns="45713" rIns="91427" bIns="45713"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676"/>
            <a:ext cx="3038475" cy="466725"/>
          </a:xfrm>
          <a:prstGeom prst="rect">
            <a:avLst/>
          </a:prstGeom>
        </p:spPr>
        <p:txBody>
          <a:bodyPr vert="horz" lIns="91427" tIns="45713" rIns="91427" bIns="45713" rtlCol="0" anchor="b"/>
          <a:lstStyle>
            <a:lvl1pPr algn="l">
              <a:defRPr sz="1200"/>
            </a:lvl1pPr>
          </a:lstStyle>
          <a:p>
            <a:endParaRPr lang="en-US"/>
          </a:p>
        </p:txBody>
      </p:sp>
      <p:sp>
        <p:nvSpPr>
          <p:cNvPr id="7" name="Slide Number Placeholder 6"/>
          <p:cNvSpPr>
            <a:spLocks noGrp="1"/>
          </p:cNvSpPr>
          <p:nvPr>
            <p:ph type="sldNum" sz="quarter" idx="5"/>
          </p:nvPr>
        </p:nvSpPr>
        <p:spPr>
          <a:xfrm>
            <a:off x="3970339" y="8829676"/>
            <a:ext cx="3038475" cy="466725"/>
          </a:xfrm>
          <a:prstGeom prst="rect">
            <a:avLst/>
          </a:prstGeom>
        </p:spPr>
        <p:txBody>
          <a:bodyPr vert="horz" lIns="91427" tIns="45713" rIns="91427" bIns="45713" rtlCol="0" anchor="b"/>
          <a:lstStyle>
            <a:lvl1pPr algn="r">
              <a:defRPr sz="1200"/>
            </a:lvl1pPr>
          </a:lstStyle>
          <a:p>
            <a:fld id="{B21312BD-29CB-4991-B708-EF879C569F9D}" type="slidenum">
              <a:rPr lang="en-US" smtClean="0"/>
              <a:t>‹#›</a:t>
            </a:fld>
            <a:endParaRPr lang="en-US"/>
          </a:p>
        </p:txBody>
      </p:sp>
    </p:spTree>
    <p:extLst>
      <p:ext uri="{BB962C8B-B14F-4D97-AF65-F5344CB8AC3E}">
        <p14:creationId xmlns:p14="http://schemas.microsoft.com/office/powerpoint/2010/main" val="169264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a:t>
            </a:r>
            <a:r>
              <a:rPr lang="en-US" dirty="0" smtClean="0"/>
              <a:t>itle slide</a:t>
            </a:r>
          </a:p>
          <a:p>
            <a:r>
              <a:rPr lang="en-US" dirty="0" smtClean="0"/>
              <a:t>Update with</a:t>
            </a:r>
            <a:r>
              <a:rPr lang="en-US" baseline="0" dirty="0" smtClean="0"/>
              <a:t> the name of the municipality and the date of the event.</a:t>
            </a:r>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1</a:t>
            </a:fld>
            <a:endParaRPr lang="en-US"/>
          </a:p>
        </p:txBody>
      </p:sp>
    </p:spTree>
    <p:extLst>
      <p:ext uri="{BB962C8B-B14F-4D97-AF65-F5344CB8AC3E}">
        <p14:creationId xmlns:p14="http://schemas.microsoft.com/office/powerpoint/2010/main" val="1427290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CA" dirty="0"/>
              <a:t>What do Administrators Do?</a:t>
            </a:r>
          </a:p>
          <a:p>
            <a:pPr hangingPunct="0"/>
            <a:endParaRPr lang="en-CA" i="1" dirty="0"/>
          </a:p>
          <a:p>
            <a:pPr hangingPunct="0"/>
            <a:r>
              <a:rPr lang="en-CA" i="1" dirty="0"/>
              <a:t>(read aloud to students and offer the answers to fill in the blanks)</a:t>
            </a:r>
            <a:endParaRPr lang="en-US" dirty="0"/>
          </a:p>
          <a:p>
            <a:pPr lvl="0" hangingPunct="0"/>
            <a:r>
              <a:rPr lang="en-CA" dirty="0"/>
              <a:t>Administrators are APPOINTED or hired by council. Every municipality must have an ADMINISTRATOR</a:t>
            </a:r>
            <a:endParaRPr lang="en-US" dirty="0"/>
          </a:p>
          <a:p>
            <a:pPr lvl="0" hangingPunct="0"/>
            <a:r>
              <a:rPr lang="en-CA" dirty="0"/>
              <a:t>They are responsible for the day-to-day operations of the municipality, including:</a:t>
            </a:r>
            <a:endParaRPr lang="en-US" dirty="0"/>
          </a:p>
          <a:p>
            <a:pPr lvl="1" hangingPunct="0"/>
            <a:r>
              <a:rPr lang="en-CA" dirty="0"/>
              <a:t>Managing the STAFF in a municipal office;</a:t>
            </a:r>
            <a:endParaRPr lang="en-US" dirty="0"/>
          </a:p>
          <a:p>
            <a:pPr marL="457133" lvl="1" defTabSz="914266" hangingPunct="0">
              <a:defRPr/>
            </a:pPr>
            <a:r>
              <a:rPr lang="en-CA" dirty="0"/>
              <a:t>Advising COUNCIL on legislative responsibilities, municipal policies and procedures;</a:t>
            </a:r>
            <a:endParaRPr lang="en-US" dirty="0"/>
          </a:p>
          <a:p>
            <a:pPr lvl="1" hangingPunct="0"/>
            <a:r>
              <a:rPr lang="en-CA" dirty="0"/>
              <a:t>Attending COUNCIL MEETINGS, recording council decisions and relaying decisions of council to the PUBLIC;</a:t>
            </a:r>
            <a:endParaRPr lang="en-US" dirty="0"/>
          </a:p>
          <a:p>
            <a:pPr lvl="1" hangingPunct="0"/>
            <a:r>
              <a:rPr lang="en-CA" dirty="0"/>
              <a:t>LEVYING (charging) and COLLECTING taxes from citizens in the municipality;</a:t>
            </a:r>
          </a:p>
          <a:p>
            <a:pPr lvl="1" hangingPunct="0"/>
            <a:r>
              <a:rPr lang="en-CA" dirty="0"/>
              <a:t>Ensuring municipal FINANCES are spent and received as required;</a:t>
            </a:r>
          </a:p>
          <a:p>
            <a:pPr lvl="1" hangingPunct="0"/>
            <a:r>
              <a:rPr lang="en-CA" dirty="0"/>
              <a:t>Preparing FINANCIAL statements and other financial reports that may be required;</a:t>
            </a:r>
            <a:endParaRPr lang="en-US" dirty="0"/>
          </a:p>
          <a:p>
            <a:pPr lvl="1" hangingPunct="0"/>
            <a:r>
              <a:rPr lang="en-CA" dirty="0"/>
              <a:t>Overseeing municipal ASSETS (property – from equipment to buildings) and planning for the repair, maintenance and REPLACEMENT of those assets;</a:t>
            </a:r>
            <a:endParaRPr lang="en-US" dirty="0"/>
          </a:p>
          <a:p>
            <a:pPr lvl="1" hangingPunct="0"/>
            <a:r>
              <a:rPr lang="en-CA" dirty="0"/>
              <a:t>Enforcing bylaws (local laws) unless they have a BYLAW ENFORCEMENT OFFICER; and</a:t>
            </a:r>
          </a:p>
          <a:p>
            <a:pPr lvl="1" hangingPunct="0"/>
            <a:r>
              <a:rPr lang="en-CA" dirty="0"/>
              <a:t>Keep RECORDS of the municipality safe (e.g. meeting minutes, bylaws, etc.).</a:t>
            </a:r>
          </a:p>
          <a:p>
            <a:pPr lvl="1" hangingPunct="0"/>
            <a:endParaRPr lang="en-US" dirty="0"/>
          </a:p>
          <a:p>
            <a:pPr hangingPunct="0"/>
            <a:r>
              <a:rPr lang="en-CA" dirty="0"/>
              <a:t> </a:t>
            </a: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10</a:t>
            </a:fld>
            <a:endParaRPr lang="en-US"/>
          </a:p>
        </p:txBody>
      </p:sp>
    </p:spTree>
    <p:extLst>
      <p:ext uri="{BB962C8B-B14F-4D97-AF65-F5344CB8AC3E}">
        <p14:creationId xmlns:p14="http://schemas.microsoft.com/office/powerpoint/2010/main" val="7801884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66">
              <a:defRPr/>
            </a:pPr>
            <a:r>
              <a:rPr lang="en-CA" dirty="0"/>
              <a:t>Why Become an Administrator?</a:t>
            </a:r>
          </a:p>
          <a:p>
            <a:pPr defTabSz="914266">
              <a:defRPr/>
            </a:pPr>
            <a:endParaRPr lang="en-CA" i="1" dirty="0"/>
          </a:p>
          <a:p>
            <a:pPr defTabSz="914266">
              <a:defRPr/>
            </a:pPr>
            <a:r>
              <a:rPr lang="en-CA" i="1" dirty="0"/>
              <a:t>(read aloud to the students and answer any questions)</a:t>
            </a: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11</a:t>
            </a:fld>
            <a:endParaRPr lang="en-US"/>
          </a:p>
        </p:txBody>
      </p:sp>
    </p:spTree>
    <p:extLst>
      <p:ext uri="{BB962C8B-B14F-4D97-AF65-F5344CB8AC3E}">
        <p14:creationId xmlns:p14="http://schemas.microsoft.com/office/powerpoint/2010/main" val="1104800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66">
              <a:defRPr/>
            </a:pPr>
            <a:r>
              <a:rPr lang="en-CA" dirty="0"/>
              <a:t>Are you….?</a:t>
            </a:r>
          </a:p>
          <a:p>
            <a:pPr defTabSz="914266">
              <a:defRPr/>
            </a:pPr>
            <a:r>
              <a:rPr lang="en-CA" i="1" dirty="0"/>
              <a:t>(read aloud to the students and answer any questions)</a:t>
            </a: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12</a:t>
            </a:fld>
            <a:endParaRPr lang="en-US"/>
          </a:p>
        </p:txBody>
      </p:sp>
    </p:spTree>
    <p:extLst>
      <p:ext uri="{BB962C8B-B14F-4D97-AF65-F5344CB8AC3E}">
        <p14:creationId xmlns:p14="http://schemas.microsoft.com/office/powerpoint/2010/main" val="8483232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66">
              <a:defRPr/>
            </a:pPr>
            <a:r>
              <a:rPr lang="en-CA" dirty="0"/>
              <a:t>Becoming an Urban Municipal Administrator</a:t>
            </a:r>
          </a:p>
          <a:p>
            <a:pPr defTabSz="914266">
              <a:defRPr/>
            </a:pPr>
            <a:endParaRPr lang="en-CA" i="1" dirty="0"/>
          </a:p>
          <a:p>
            <a:pPr defTabSz="914266">
              <a:defRPr/>
            </a:pPr>
            <a:r>
              <a:rPr lang="en-CA" i="1" dirty="0"/>
              <a:t>(read aloud to the students and answer any questions)</a:t>
            </a: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13</a:t>
            </a:fld>
            <a:endParaRPr lang="en-US"/>
          </a:p>
        </p:txBody>
      </p:sp>
    </p:spTree>
    <p:extLst>
      <p:ext uri="{BB962C8B-B14F-4D97-AF65-F5344CB8AC3E}">
        <p14:creationId xmlns:p14="http://schemas.microsoft.com/office/powerpoint/2010/main" val="16306068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66">
              <a:defRPr/>
            </a:pPr>
            <a:r>
              <a:rPr lang="en-CA" dirty="0"/>
              <a:t>Becoming a Northern Municipal Administrator</a:t>
            </a:r>
          </a:p>
          <a:p>
            <a:pPr defTabSz="914266">
              <a:defRPr/>
            </a:pPr>
            <a:endParaRPr lang="en-CA" i="1" dirty="0"/>
          </a:p>
          <a:p>
            <a:pPr defTabSz="914266">
              <a:defRPr/>
            </a:pPr>
            <a:r>
              <a:rPr lang="en-CA" dirty="0"/>
              <a:t>The qualifications for a Northern Municipal Administrator are the same as the qualifications to become an Urban Municipal Administrator.  </a:t>
            </a:r>
          </a:p>
          <a:p>
            <a:pPr defTabSz="914266">
              <a:defRPr/>
            </a:pPr>
            <a:endParaRPr lang="en-CA" dirty="0"/>
          </a:p>
          <a:p>
            <a:pPr defTabSz="914266">
              <a:defRPr/>
            </a:pPr>
            <a:r>
              <a:rPr lang="en-CA" dirty="0"/>
              <a:t>One of the differences between the two is that for the northern municipalities, a certified administrator is required to be appointed for northern municipalities of population of 500 or more. Northern municipalities with less than 500 population can appoint a clerk with less qualifications than an administrator.</a:t>
            </a:r>
          </a:p>
          <a:p>
            <a:pPr defTabSz="914266">
              <a:defRPr/>
            </a:pPr>
            <a:endParaRPr lang="en-CA" dirty="0"/>
          </a:p>
          <a:p>
            <a:pPr defTabSz="914266">
              <a:defRPr/>
            </a:pPr>
            <a:r>
              <a:rPr lang="en-CA" dirty="0"/>
              <a:t>Urban municipalities require a certified administrator when they have a population of 100 or more.</a:t>
            </a: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14</a:t>
            </a:fld>
            <a:endParaRPr lang="en-US"/>
          </a:p>
        </p:txBody>
      </p:sp>
    </p:spTree>
    <p:extLst>
      <p:ext uri="{BB962C8B-B14F-4D97-AF65-F5344CB8AC3E}">
        <p14:creationId xmlns:p14="http://schemas.microsoft.com/office/powerpoint/2010/main" val="5629477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66">
              <a:defRPr/>
            </a:pPr>
            <a:r>
              <a:rPr lang="en-CA" dirty="0"/>
              <a:t>Becoming a Rural Municipal Administrator</a:t>
            </a:r>
          </a:p>
          <a:p>
            <a:pPr defTabSz="914266">
              <a:defRPr/>
            </a:pPr>
            <a:endParaRPr lang="en-CA" i="1" dirty="0"/>
          </a:p>
          <a:p>
            <a:pPr defTabSz="914266">
              <a:defRPr/>
            </a:pPr>
            <a:r>
              <a:rPr lang="en-CA" i="1" dirty="0"/>
              <a:t>(read aloud to the students and answer any questions)</a:t>
            </a: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15</a:t>
            </a:fld>
            <a:endParaRPr lang="en-US"/>
          </a:p>
        </p:txBody>
      </p:sp>
    </p:spTree>
    <p:extLst>
      <p:ext uri="{BB962C8B-B14F-4D97-AF65-F5344CB8AC3E}">
        <p14:creationId xmlns:p14="http://schemas.microsoft.com/office/powerpoint/2010/main" val="23089744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66">
              <a:defRPr/>
            </a:pPr>
            <a:r>
              <a:rPr lang="en-CA" dirty="0"/>
              <a:t>More Questions?</a:t>
            </a:r>
          </a:p>
          <a:p>
            <a:pPr defTabSz="914266">
              <a:defRPr/>
            </a:pPr>
            <a:endParaRPr lang="en-CA" i="1" dirty="0"/>
          </a:p>
          <a:p>
            <a:pPr defTabSz="914266">
              <a:defRPr/>
            </a:pPr>
            <a:r>
              <a:rPr lang="en-CA" i="1" dirty="0"/>
              <a:t>(read aloud to the students and answer any questions)</a:t>
            </a: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16</a:t>
            </a:fld>
            <a:endParaRPr lang="en-US"/>
          </a:p>
        </p:txBody>
      </p:sp>
    </p:spTree>
    <p:extLst>
      <p:ext uri="{BB962C8B-B14F-4D97-AF65-F5344CB8AC3E}">
        <p14:creationId xmlns:p14="http://schemas.microsoft.com/office/powerpoint/2010/main" val="20356408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1312BD-29CB-4991-B708-EF879C569F9D}" type="slidenum">
              <a:rPr lang="en-US" smtClean="0"/>
              <a:t>17</a:t>
            </a:fld>
            <a:endParaRPr lang="en-US"/>
          </a:p>
        </p:txBody>
      </p:sp>
    </p:spTree>
    <p:extLst>
      <p:ext uri="{BB962C8B-B14F-4D97-AF65-F5344CB8AC3E}">
        <p14:creationId xmlns:p14="http://schemas.microsoft.com/office/powerpoint/2010/main" val="4022684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Levels of Government in Canada</a:t>
            </a:r>
          </a:p>
          <a:p>
            <a:pPr defTabSz="914266">
              <a:defRPr/>
            </a:pPr>
            <a:endParaRPr lang="en-CA" dirty="0"/>
          </a:p>
          <a:p>
            <a:pPr defTabSz="914266">
              <a:defRPr/>
            </a:pPr>
            <a:r>
              <a:rPr lang="en-CA" dirty="0"/>
              <a:t>In Canada, there are three different levels of government: federal, provincial, municipal. Can anyone explain what each of those levels mean or give examples of each?</a:t>
            </a:r>
          </a:p>
          <a:p>
            <a:pPr defTabSz="914266">
              <a:defRPr/>
            </a:pPr>
            <a:endParaRPr lang="en-CA" dirty="0"/>
          </a:p>
          <a:p>
            <a:pPr lvl="0"/>
            <a:r>
              <a:rPr lang="en-US" i="1" dirty="0"/>
              <a:t>Federal = </a:t>
            </a:r>
            <a:r>
              <a:rPr lang="en-CA" i="1" dirty="0"/>
              <a:t>Canada</a:t>
            </a:r>
            <a:endParaRPr lang="en-US" sz="1100" i="1" dirty="0"/>
          </a:p>
          <a:p>
            <a:pPr lvl="0"/>
            <a:r>
              <a:rPr lang="en-US" i="1" dirty="0"/>
              <a:t>Provincial = </a:t>
            </a:r>
            <a:r>
              <a:rPr lang="en-CA" i="1" dirty="0"/>
              <a:t>Saskatchewan, Manitoba, etc.</a:t>
            </a:r>
            <a:endParaRPr lang="en-US" sz="1100" i="1" dirty="0"/>
          </a:p>
          <a:p>
            <a:pPr lvl="0"/>
            <a:r>
              <a:rPr lang="en-US" i="1" dirty="0"/>
              <a:t>Municipal = City of </a:t>
            </a:r>
            <a:r>
              <a:rPr lang="en-CA" i="1" dirty="0"/>
              <a:t>Regina, Town of Nipawin, Rural Municipality of Lumsden No. 189, etc.</a:t>
            </a:r>
            <a:endParaRPr lang="en-US" sz="1100" i="1" dirty="0"/>
          </a:p>
          <a:p>
            <a:pPr hangingPunct="0"/>
            <a:endParaRPr lang="en-CA" dirty="0"/>
          </a:p>
          <a:p>
            <a:pPr hangingPunct="0"/>
            <a:r>
              <a:rPr lang="en-CA" dirty="0"/>
              <a:t>In the following exercise, you will work with a partner to decide which level of government is responsible for each of the items on the right. Once every group has completed the table, we will review the answers together.</a:t>
            </a:r>
            <a:endParaRPr lang="en-US" dirty="0"/>
          </a:p>
          <a:p>
            <a:pPr lvl="1"/>
            <a:r>
              <a:rPr lang="en-US" i="1" dirty="0"/>
              <a:t>Sports arenas </a:t>
            </a:r>
            <a:r>
              <a:rPr lang="en-CA" i="1" dirty="0"/>
              <a:t>(</a:t>
            </a:r>
            <a:r>
              <a:rPr lang="en-CA" i="1" dirty="0" err="1"/>
              <a:t>mun</a:t>
            </a:r>
            <a:r>
              <a:rPr lang="en-CA" i="1" dirty="0"/>
              <a:t>)</a:t>
            </a:r>
            <a:endParaRPr lang="en-US" sz="1100" i="1" dirty="0"/>
          </a:p>
          <a:p>
            <a:pPr lvl="1"/>
            <a:r>
              <a:rPr lang="en-US" i="1" dirty="0"/>
              <a:t>Car insurance </a:t>
            </a:r>
            <a:r>
              <a:rPr lang="en-CA" i="1" dirty="0"/>
              <a:t>(</a:t>
            </a:r>
            <a:r>
              <a:rPr lang="en-CA" i="1" dirty="0" err="1"/>
              <a:t>prov</a:t>
            </a:r>
            <a:r>
              <a:rPr lang="en-CA" i="1" dirty="0"/>
              <a:t>)</a:t>
            </a:r>
            <a:endParaRPr lang="en-US" sz="1100" i="1" dirty="0"/>
          </a:p>
          <a:p>
            <a:pPr lvl="1"/>
            <a:r>
              <a:rPr lang="en-US" i="1" dirty="0"/>
              <a:t>Animal control </a:t>
            </a:r>
            <a:r>
              <a:rPr lang="en-CA" i="1" dirty="0"/>
              <a:t>(</a:t>
            </a:r>
            <a:r>
              <a:rPr lang="en-CA" i="1" dirty="0" err="1"/>
              <a:t>mun</a:t>
            </a:r>
            <a:r>
              <a:rPr lang="en-CA" i="1" dirty="0"/>
              <a:t>)</a:t>
            </a:r>
            <a:endParaRPr lang="en-US" sz="1100" i="1" dirty="0"/>
          </a:p>
          <a:p>
            <a:pPr lvl="1"/>
            <a:r>
              <a:rPr lang="en-US" i="1" dirty="0"/>
              <a:t>Highway #1 </a:t>
            </a:r>
            <a:r>
              <a:rPr lang="en-CA" i="1" dirty="0">
                <a:solidFill>
                  <a:srgbClr val="FF0000"/>
                </a:solidFill>
              </a:rPr>
              <a:t>(fed)</a:t>
            </a:r>
            <a:endParaRPr lang="en-US" sz="1100" i="1" dirty="0">
              <a:solidFill>
                <a:srgbClr val="FF0000"/>
              </a:solidFill>
            </a:endParaRPr>
          </a:p>
          <a:p>
            <a:pPr lvl="1"/>
            <a:r>
              <a:rPr lang="en-US" i="1" dirty="0"/>
              <a:t>PST </a:t>
            </a:r>
            <a:r>
              <a:rPr lang="en-CA" i="1" dirty="0"/>
              <a:t>(</a:t>
            </a:r>
            <a:r>
              <a:rPr lang="en-CA" i="1" dirty="0" err="1"/>
              <a:t>prov</a:t>
            </a:r>
            <a:r>
              <a:rPr lang="en-CA" i="1" dirty="0"/>
              <a:t>)</a:t>
            </a:r>
          </a:p>
          <a:p>
            <a:pPr lvl="1"/>
            <a:r>
              <a:rPr lang="en-US" i="1" dirty="0"/>
              <a:t>Citizenship </a:t>
            </a:r>
            <a:r>
              <a:rPr lang="en-CA" i="1" dirty="0"/>
              <a:t>(fed)</a:t>
            </a:r>
            <a:endParaRPr lang="en-US" i="1" dirty="0"/>
          </a:p>
          <a:p>
            <a:pPr lvl="1"/>
            <a:r>
              <a:rPr lang="en-US" i="1" dirty="0"/>
              <a:t>Currency </a:t>
            </a:r>
            <a:r>
              <a:rPr lang="en-CA" i="1" dirty="0"/>
              <a:t>(fed)</a:t>
            </a:r>
            <a:endParaRPr lang="en-US" i="1" dirty="0"/>
          </a:p>
          <a:p>
            <a:pPr lvl="1"/>
            <a:r>
              <a:rPr lang="en-US" i="1" dirty="0"/>
              <a:t>Fire services </a:t>
            </a:r>
            <a:r>
              <a:rPr lang="en-CA" i="1" dirty="0"/>
              <a:t>(</a:t>
            </a:r>
            <a:r>
              <a:rPr lang="en-CA" i="1" dirty="0" err="1"/>
              <a:t>mun</a:t>
            </a:r>
            <a:r>
              <a:rPr lang="en-CA" i="1" dirty="0"/>
              <a:t>)</a:t>
            </a:r>
            <a:endParaRPr lang="en-US" i="1" dirty="0"/>
          </a:p>
          <a:p>
            <a:pPr lvl="1"/>
            <a:r>
              <a:rPr lang="en-US" i="1" dirty="0"/>
              <a:t>Health cards </a:t>
            </a:r>
            <a:r>
              <a:rPr lang="en-CA" i="1" dirty="0"/>
              <a:t>(</a:t>
            </a:r>
            <a:r>
              <a:rPr lang="en-CA" i="1" dirty="0" err="1"/>
              <a:t>prov</a:t>
            </a:r>
            <a:r>
              <a:rPr lang="en-CA" i="1" dirty="0"/>
              <a:t>)</a:t>
            </a:r>
            <a:endParaRPr lang="en-US" i="1" dirty="0"/>
          </a:p>
          <a:p>
            <a:pPr lvl="1"/>
            <a:r>
              <a:rPr lang="en-US" i="1" dirty="0"/>
              <a:t>Garbage pick-up </a:t>
            </a:r>
            <a:r>
              <a:rPr lang="en-CA" i="1" dirty="0"/>
              <a:t>(</a:t>
            </a:r>
            <a:r>
              <a:rPr lang="en-CA" i="1" dirty="0" err="1"/>
              <a:t>mun</a:t>
            </a:r>
            <a:r>
              <a:rPr lang="en-CA" i="1" dirty="0"/>
              <a:t>)</a:t>
            </a:r>
            <a:endParaRPr lang="en-US" i="1" dirty="0"/>
          </a:p>
          <a:p>
            <a:pPr lvl="1"/>
            <a:r>
              <a:rPr lang="en-US" i="1" dirty="0"/>
              <a:t>Environment </a:t>
            </a:r>
            <a:r>
              <a:rPr lang="en-CA" i="1" dirty="0"/>
              <a:t>(debatable – fed/</a:t>
            </a:r>
            <a:r>
              <a:rPr lang="en-CA" i="1" dirty="0" err="1"/>
              <a:t>prov</a:t>
            </a:r>
            <a:r>
              <a:rPr lang="en-CA" i="1" dirty="0"/>
              <a:t>)</a:t>
            </a:r>
            <a:endParaRPr lang="en-US" i="1" dirty="0"/>
          </a:p>
          <a:p>
            <a:pPr lvl="1"/>
            <a:r>
              <a:rPr lang="en-US" i="1" dirty="0"/>
              <a:t>Foreign trade </a:t>
            </a:r>
            <a:r>
              <a:rPr lang="en-CA" i="1" dirty="0"/>
              <a:t>(fed)</a:t>
            </a:r>
            <a:endParaRPr lang="en-US" i="1" dirty="0"/>
          </a:p>
          <a:p>
            <a:pPr lvl="1"/>
            <a:r>
              <a:rPr lang="en-US" i="1" dirty="0"/>
              <a:t>Army </a:t>
            </a:r>
            <a:r>
              <a:rPr lang="en-CA" i="1" dirty="0"/>
              <a:t>(fed)</a:t>
            </a:r>
            <a:endParaRPr lang="en-US" i="1" dirty="0"/>
          </a:p>
          <a:p>
            <a:pPr lvl="1"/>
            <a:r>
              <a:rPr lang="en-US" i="1" dirty="0"/>
              <a:t>Postal services </a:t>
            </a:r>
            <a:r>
              <a:rPr lang="en-CA" i="1" dirty="0"/>
              <a:t>(fed)</a:t>
            </a:r>
            <a:endParaRPr lang="en-US" i="1" dirty="0"/>
          </a:p>
          <a:p>
            <a:pPr lvl="1"/>
            <a:r>
              <a:rPr lang="en-US" i="1" dirty="0"/>
              <a:t>GST </a:t>
            </a:r>
            <a:r>
              <a:rPr lang="en-CA" i="1" dirty="0"/>
              <a:t>(fed)</a:t>
            </a:r>
            <a:endParaRPr lang="en-US" i="1" dirty="0"/>
          </a:p>
          <a:p>
            <a:pPr lvl="1"/>
            <a:r>
              <a:rPr lang="en-US" i="1" dirty="0"/>
              <a:t>Water/wastewater </a:t>
            </a:r>
            <a:r>
              <a:rPr lang="en-CA" i="1" dirty="0"/>
              <a:t>(</a:t>
            </a:r>
            <a:r>
              <a:rPr lang="en-CA" i="1" dirty="0" err="1"/>
              <a:t>mun</a:t>
            </a:r>
            <a:r>
              <a:rPr lang="en-CA" i="1" dirty="0"/>
              <a:t>)</a:t>
            </a:r>
            <a:endParaRPr lang="en-US" i="1" dirty="0"/>
          </a:p>
          <a:p>
            <a:pPr lvl="1"/>
            <a:r>
              <a:rPr lang="en-US" i="1" dirty="0"/>
              <a:t>Child welfare </a:t>
            </a:r>
            <a:r>
              <a:rPr lang="en-CA" i="1" dirty="0"/>
              <a:t>(</a:t>
            </a:r>
            <a:r>
              <a:rPr lang="en-CA" i="1" dirty="0" err="1"/>
              <a:t>prov</a:t>
            </a:r>
            <a:r>
              <a:rPr lang="en-CA" i="1" dirty="0"/>
              <a:t>)</a:t>
            </a:r>
            <a:endParaRPr lang="en-US" i="1" dirty="0"/>
          </a:p>
          <a:p>
            <a:pPr lvl="1"/>
            <a:r>
              <a:rPr lang="en-US" i="1" dirty="0"/>
              <a:t>Bylaw enforcement </a:t>
            </a:r>
            <a:r>
              <a:rPr lang="en-CA" i="1" dirty="0"/>
              <a:t>(</a:t>
            </a:r>
            <a:r>
              <a:rPr lang="en-CA" i="1" dirty="0" err="1"/>
              <a:t>mun</a:t>
            </a:r>
            <a:r>
              <a:rPr lang="en-CA" i="1" dirty="0"/>
              <a:t>)</a:t>
            </a:r>
            <a:endParaRPr lang="en-US" i="1" dirty="0"/>
          </a:p>
          <a:p>
            <a:pPr lvl="1"/>
            <a:endParaRPr lang="en-US" sz="1100" dirty="0"/>
          </a:p>
          <a:p>
            <a:pPr lvl="1"/>
            <a:endParaRPr lang="en-US" sz="1100" dirty="0"/>
          </a:p>
          <a:p>
            <a:pPr defTabSz="914266">
              <a:defRPr/>
            </a:pP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2</a:t>
            </a:fld>
            <a:endParaRPr lang="en-US"/>
          </a:p>
        </p:txBody>
      </p:sp>
    </p:spTree>
    <p:extLst>
      <p:ext uri="{BB962C8B-B14F-4D97-AF65-F5344CB8AC3E}">
        <p14:creationId xmlns:p14="http://schemas.microsoft.com/office/powerpoint/2010/main" val="858877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Types of</a:t>
            </a:r>
            <a:r>
              <a:rPr lang="en-US" baseline="0" dirty="0" smtClean="0"/>
              <a:t> Municipalities</a:t>
            </a:r>
          </a:p>
          <a:p>
            <a:endParaRPr lang="en-US" dirty="0" smtClean="0"/>
          </a:p>
          <a:p>
            <a:r>
              <a:rPr lang="en-US" i="1" dirty="0" smtClean="0"/>
              <a:t>Read</a:t>
            </a:r>
            <a:r>
              <a:rPr lang="en-US" i="1" baseline="0" dirty="0" smtClean="0"/>
              <a:t> </a:t>
            </a:r>
            <a:r>
              <a:rPr lang="en-US" i="1" baseline="0" dirty="0" smtClean="0"/>
              <a:t>through </a:t>
            </a:r>
            <a:r>
              <a:rPr lang="en-US" i="1" baseline="0" dirty="0" smtClean="0"/>
              <a:t>this slide with </a:t>
            </a:r>
            <a:r>
              <a:rPr lang="en-US" i="1" baseline="0" dirty="0" smtClean="0"/>
              <a:t>students, provide further detail on the Northern Municipalities </a:t>
            </a:r>
            <a:r>
              <a:rPr lang="en-US" i="1" baseline="0" dirty="0" smtClean="0"/>
              <a:t>and answer any questions</a:t>
            </a:r>
            <a:r>
              <a:rPr lang="en-US" i="1" baseline="0" dirty="0" smtClean="0"/>
              <a:t>.</a:t>
            </a:r>
          </a:p>
          <a:p>
            <a:endParaRPr lang="en-US" i="1" baseline="0" dirty="0" smtClean="0"/>
          </a:p>
          <a:p>
            <a:pPr defTabSz="914266"/>
            <a:r>
              <a:rPr lang="en-US" dirty="0"/>
              <a:t>Northern Saskatchewan is all of the area north of Prince Albert National Park and is legally called the Northern Saskatchewan Administration District (NSAD).  The unincorporated area of the NSAD is a municipality and is legally called “the district”.  The district includes 11 northern settlements, 14 resort subdivision, 9 cluster subdivisions and upwards of 8,000 leases and excludes northern municipalities and designated Park land.</a:t>
            </a:r>
          </a:p>
          <a:p>
            <a:endParaRPr lang="en-US" i="1" dirty="0">
              <a:solidFill>
                <a:schemeClr val="tx1"/>
              </a:solidFill>
            </a:endParaRPr>
          </a:p>
        </p:txBody>
      </p:sp>
      <p:sp>
        <p:nvSpPr>
          <p:cNvPr id="4" name="Slide Number Placeholder 3"/>
          <p:cNvSpPr>
            <a:spLocks noGrp="1"/>
          </p:cNvSpPr>
          <p:nvPr>
            <p:ph type="sldNum" sz="quarter" idx="10"/>
          </p:nvPr>
        </p:nvSpPr>
        <p:spPr/>
        <p:txBody>
          <a:bodyPr/>
          <a:lstStyle/>
          <a:p>
            <a:fld id="{B21312BD-29CB-4991-B708-EF879C569F9D}" type="slidenum">
              <a:rPr lang="en-US" smtClean="0"/>
              <a:t>3</a:t>
            </a:fld>
            <a:endParaRPr lang="en-US"/>
          </a:p>
        </p:txBody>
      </p:sp>
    </p:spTree>
    <p:extLst>
      <p:ext uri="{BB962C8B-B14F-4D97-AF65-F5344CB8AC3E}">
        <p14:creationId xmlns:p14="http://schemas.microsoft.com/office/powerpoint/2010/main" val="2031972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Jurisdictions</a:t>
            </a:r>
            <a:r>
              <a:rPr lang="en-US" baseline="0" dirty="0" smtClean="0"/>
              <a:t> in Saskatchewan</a:t>
            </a:r>
            <a:endParaRPr lang="en-US" dirty="0" smtClean="0"/>
          </a:p>
          <a:p>
            <a:endParaRPr lang="en-US" dirty="0" smtClean="0"/>
          </a:p>
          <a:p>
            <a:r>
              <a:rPr lang="en-US" dirty="0" smtClean="0"/>
              <a:t>There are other jurisdictions in Saskatchewan that are within the boundary of a municipality but are not under the jurisdiction of a municipality.</a:t>
            </a:r>
            <a:r>
              <a:rPr lang="en-US" baseline="0" dirty="0" smtClean="0"/>
              <a:t> These include:</a:t>
            </a:r>
          </a:p>
          <a:p>
            <a:endParaRPr lang="en-US" baseline="0" dirty="0" smtClean="0"/>
          </a:p>
          <a:p>
            <a:pPr marL="171425" indent="-171425">
              <a:buFont typeface="Arial" panose="020B0604020202020204" pitchFamily="34" charset="0"/>
              <a:buChar char="•"/>
            </a:pPr>
            <a:r>
              <a:rPr lang="en-US" baseline="0" dirty="0" smtClean="0"/>
              <a:t>70 </a:t>
            </a:r>
            <a:r>
              <a:rPr lang="en-US" baseline="0" smtClean="0"/>
              <a:t>First Nations</a:t>
            </a:r>
            <a:endParaRPr lang="en-US" baseline="0" dirty="0" smtClean="0"/>
          </a:p>
          <a:p>
            <a:pPr marL="171425" indent="-171425">
              <a:buFont typeface="Arial" panose="020B0604020202020204" pitchFamily="34" charset="0"/>
              <a:buChar char="•"/>
            </a:pPr>
            <a:r>
              <a:rPr lang="en-US" baseline="0" dirty="0" smtClean="0"/>
              <a:t>Nearly 100 regional parks</a:t>
            </a:r>
          </a:p>
          <a:p>
            <a:pPr marL="171425" indent="-171425">
              <a:buFont typeface="Arial" panose="020B0604020202020204" pitchFamily="34" charset="0"/>
              <a:buChar char="•"/>
            </a:pPr>
            <a:r>
              <a:rPr lang="en-US" baseline="0" dirty="0" smtClean="0"/>
              <a:t>36 provincial parks; and</a:t>
            </a:r>
          </a:p>
          <a:p>
            <a:pPr marL="171425" indent="-171425">
              <a:buFont typeface="Arial" panose="020B0604020202020204" pitchFamily="34" charset="0"/>
              <a:buChar char="•"/>
            </a:pPr>
            <a:r>
              <a:rPr lang="en-US" baseline="0" dirty="0" smtClean="0"/>
              <a:t>2 national parks (Prince Albert National Park of Canada and Grassland National Park of Canada)</a:t>
            </a:r>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4</a:t>
            </a:fld>
            <a:endParaRPr lang="en-US"/>
          </a:p>
        </p:txBody>
      </p:sp>
    </p:spTree>
    <p:extLst>
      <p:ext uri="{BB962C8B-B14F-4D97-AF65-F5344CB8AC3E}">
        <p14:creationId xmlns:p14="http://schemas.microsoft.com/office/powerpoint/2010/main" val="2718853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66">
              <a:defRPr/>
            </a:pPr>
            <a:r>
              <a:rPr lang="en-CA" dirty="0"/>
              <a:t>Examples of Municipalities</a:t>
            </a:r>
          </a:p>
          <a:p>
            <a:pPr defTabSz="914266">
              <a:defRPr/>
            </a:pPr>
            <a:endParaRPr lang="en-CA" dirty="0"/>
          </a:p>
          <a:p>
            <a:pPr defTabSz="914266">
              <a:defRPr/>
            </a:pPr>
            <a:r>
              <a:rPr lang="en-CA" dirty="0"/>
              <a:t>Now that we know the different types of municipalities, let’s see which group can come up with the most examples of each type. You will have 5 minutes to list as many examples of each as you can. Good luck!</a:t>
            </a:r>
            <a:endParaRPr lang="en-US" dirty="0"/>
          </a:p>
          <a:p>
            <a:endParaRPr lang="en-US" dirty="0" smtClean="0"/>
          </a:p>
          <a:p>
            <a:endParaRPr lang="en-US" dirty="0" smtClean="0"/>
          </a:p>
          <a:p>
            <a:r>
              <a:rPr lang="en-US" i="1" dirty="0" smtClean="0"/>
              <a:t>Examples:</a:t>
            </a:r>
          </a:p>
          <a:p>
            <a:r>
              <a:rPr lang="en-US" i="1" dirty="0" smtClean="0"/>
              <a:t>Village of Chaplin</a:t>
            </a:r>
          </a:p>
          <a:p>
            <a:r>
              <a:rPr lang="en-US" i="1" dirty="0" smtClean="0"/>
              <a:t>Resort Village of Grandview Beach</a:t>
            </a:r>
          </a:p>
          <a:p>
            <a:r>
              <a:rPr lang="en-US" i="1" dirty="0" smtClean="0"/>
              <a:t>Town of </a:t>
            </a:r>
            <a:r>
              <a:rPr lang="en-US" i="1" dirty="0" err="1" smtClean="0"/>
              <a:t>Carnduff</a:t>
            </a:r>
            <a:endParaRPr lang="en-US" i="1" dirty="0" smtClean="0"/>
          </a:p>
          <a:p>
            <a:r>
              <a:rPr lang="en-US" i="1" dirty="0" smtClean="0"/>
              <a:t>City of Estevan</a:t>
            </a:r>
          </a:p>
          <a:p>
            <a:r>
              <a:rPr lang="en-US" i="1" dirty="0" smtClean="0"/>
              <a:t>Rural</a:t>
            </a:r>
            <a:r>
              <a:rPr lang="en-US" i="1" baseline="0" dirty="0" smtClean="0"/>
              <a:t> Municipality of Corman Park</a:t>
            </a:r>
          </a:p>
          <a:p>
            <a:r>
              <a:rPr lang="en-US" i="1" baseline="0" dirty="0" smtClean="0"/>
              <a:t>Northern Town of La </a:t>
            </a:r>
            <a:r>
              <a:rPr lang="en-US" i="1" baseline="0" dirty="0" err="1" smtClean="0"/>
              <a:t>Ronge</a:t>
            </a:r>
            <a:endParaRPr lang="en-US" i="1" baseline="0" dirty="0" smtClean="0"/>
          </a:p>
        </p:txBody>
      </p:sp>
      <p:sp>
        <p:nvSpPr>
          <p:cNvPr id="4" name="Slide Number Placeholder 3"/>
          <p:cNvSpPr>
            <a:spLocks noGrp="1"/>
          </p:cNvSpPr>
          <p:nvPr>
            <p:ph type="sldNum" sz="quarter" idx="10"/>
          </p:nvPr>
        </p:nvSpPr>
        <p:spPr/>
        <p:txBody>
          <a:bodyPr/>
          <a:lstStyle/>
          <a:p>
            <a:fld id="{B21312BD-29CB-4991-B708-EF879C569F9D}" type="slidenum">
              <a:rPr lang="en-US" smtClean="0"/>
              <a:t>5</a:t>
            </a:fld>
            <a:endParaRPr lang="en-US"/>
          </a:p>
        </p:txBody>
      </p:sp>
    </p:spTree>
    <p:extLst>
      <p:ext uri="{BB962C8B-B14F-4D97-AF65-F5344CB8AC3E}">
        <p14:creationId xmlns:p14="http://schemas.microsoft.com/office/powerpoint/2010/main" val="2522013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Who’s the Head?</a:t>
            </a:r>
          </a:p>
          <a:p>
            <a:endParaRPr lang="en-US" baseline="0" dirty="0" smtClean="0"/>
          </a:p>
          <a:p>
            <a:pPr defTabSz="914266">
              <a:defRPr/>
            </a:pPr>
            <a:r>
              <a:rPr lang="en-CA" dirty="0"/>
              <a:t>This exercise will teach us more about the head of each type of local government and how many of each type is found in Saskatchewan.  </a:t>
            </a:r>
          </a:p>
          <a:p>
            <a:pPr defTabSz="914266">
              <a:defRPr/>
            </a:pPr>
            <a:endParaRPr lang="en-CA" dirty="0"/>
          </a:p>
          <a:p>
            <a:pPr defTabSz="914266">
              <a:defRPr/>
            </a:pPr>
            <a:r>
              <a:rPr lang="en-CA" dirty="0"/>
              <a:t>In the first column on the left, take your best guess at how many of each type of local government is found in the province.  </a:t>
            </a:r>
          </a:p>
          <a:p>
            <a:pPr defTabSz="914266">
              <a:defRPr/>
            </a:pPr>
            <a:endParaRPr lang="en-CA" dirty="0"/>
          </a:p>
          <a:p>
            <a:pPr defTabSz="914266">
              <a:defRPr/>
            </a:pPr>
            <a:r>
              <a:rPr lang="en-CA" i="1" dirty="0"/>
              <a:t>Answers:</a:t>
            </a:r>
          </a:p>
          <a:p>
            <a:pPr defTabSz="914266">
              <a:defRPr/>
            </a:pPr>
            <a:r>
              <a:rPr lang="en-CA" i="1" dirty="0"/>
              <a:t>Rural Municipalities – 296 – Reeve</a:t>
            </a:r>
          </a:p>
          <a:p>
            <a:pPr defTabSz="914266">
              <a:defRPr/>
            </a:pPr>
            <a:r>
              <a:rPr lang="en-CA" i="1" dirty="0"/>
              <a:t>Villages – 250 – Mayor</a:t>
            </a:r>
          </a:p>
          <a:p>
            <a:pPr defTabSz="914266">
              <a:defRPr/>
            </a:pPr>
            <a:r>
              <a:rPr lang="en-CA" i="1" dirty="0"/>
              <a:t>Towns – 147 – Mayor</a:t>
            </a:r>
          </a:p>
          <a:p>
            <a:pPr defTabSz="914266">
              <a:defRPr/>
            </a:pPr>
            <a:r>
              <a:rPr lang="en-CA" i="1" dirty="0"/>
              <a:t>Northern Municipalities – 25 – Mayor</a:t>
            </a:r>
          </a:p>
          <a:p>
            <a:pPr defTabSz="914266">
              <a:defRPr/>
            </a:pPr>
            <a:r>
              <a:rPr lang="en-CA" i="1" dirty="0"/>
              <a:t>Resort Villages – 40 – Mayor</a:t>
            </a:r>
          </a:p>
          <a:p>
            <a:pPr defTabSz="914266">
              <a:defRPr/>
            </a:pPr>
            <a:r>
              <a:rPr lang="en-CA" i="1" dirty="0"/>
              <a:t>Cities – 16 – Mayor</a:t>
            </a:r>
          </a:p>
          <a:p>
            <a:pPr defTabSz="914266">
              <a:defRPr/>
            </a:pPr>
            <a:r>
              <a:rPr lang="en-CA" i="1" dirty="0"/>
              <a:t>First Nations – 70 - Chief</a:t>
            </a:r>
          </a:p>
          <a:p>
            <a:pPr defTabSz="914266">
              <a:defRPr/>
            </a:pPr>
            <a:endParaRPr lang="en-CA" dirty="0"/>
          </a:p>
          <a:p>
            <a:pPr defTabSz="914266">
              <a:defRPr/>
            </a:pPr>
            <a:r>
              <a:rPr lang="en-CA" dirty="0"/>
              <a:t>We will check those results together, and then, once we know we have the right answers, we will see if we can guess the title of the head of that local government type.  Good luck!</a:t>
            </a: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6</a:t>
            </a:fld>
            <a:endParaRPr lang="en-US"/>
          </a:p>
        </p:txBody>
      </p:sp>
    </p:spTree>
    <p:extLst>
      <p:ext uri="{BB962C8B-B14F-4D97-AF65-F5344CB8AC3E}">
        <p14:creationId xmlns:p14="http://schemas.microsoft.com/office/powerpoint/2010/main" val="3142331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What do elected officials do?</a:t>
            </a:r>
          </a:p>
          <a:p>
            <a:endParaRPr lang="en-US" baseline="0" dirty="0" smtClean="0"/>
          </a:p>
          <a:p>
            <a:pPr hangingPunct="0"/>
            <a:r>
              <a:rPr lang="en-CA" i="1" dirty="0"/>
              <a:t>(read aloud to students and ask students to offer the answers to fill in the blanks)</a:t>
            </a:r>
            <a:endParaRPr lang="en-US" dirty="0"/>
          </a:p>
          <a:p>
            <a:pPr lvl="0"/>
            <a:endParaRPr lang="en-CA" dirty="0"/>
          </a:p>
          <a:p>
            <a:pPr lvl="0"/>
            <a:r>
              <a:rPr lang="en-CA" dirty="0"/>
              <a:t>Municipal elected officials (or council members) include mayors, reeves and councillors. Mayors or reeves are referred to as the </a:t>
            </a:r>
            <a:r>
              <a:rPr lang="en-CA" i="1" dirty="0"/>
              <a:t>HEADS</a:t>
            </a:r>
            <a:r>
              <a:rPr lang="en-CA" dirty="0"/>
              <a:t> of the council. They are the leader as noted in the previous slide.</a:t>
            </a:r>
          </a:p>
          <a:p>
            <a:pPr lvl="0" fontAlgn="auto" hangingPunct="1"/>
            <a:r>
              <a:rPr lang="en-CA" dirty="0"/>
              <a:t>Council members are chosen (elected) by the </a:t>
            </a:r>
            <a:r>
              <a:rPr lang="en-CA" i="1" dirty="0"/>
              <a:t>VOTERS</a:t>
            </a:r>
            <a:r>
              <a:rPr lang="en-CA" dirty="0"/>
              <a:t> and serve </a:t>
            </a:r>
            <a:r>
              <a:rPr lang="en-CA" i="1" dirty="0"/>
              <a:t>FOUR</a:t>
            </a:r>
            <a:r>
              <a:rPr lang="en-CA" dirty="0"/>
              <a:t> year terms.</a:t>
            </a:r>
            <a:endParaRPr lang="en-US" dirty="0" smtClean="0">
              <a:effectLst/>
            </a:endParaRPr>
          </a:p>
          <a:p>
            <a:pPr lvl="0" fontAlgn="auto" hangingPunct="1"/>
            <a:r>
              <a:rPr lang="en-CA" dirty="0"/>
              <a:t>The minimum number of council members a municipality can have is THREE.</a:t>
            </a:r>
            <a:endParaRPr lang="en-US" dirty="0" smtClean="0">
              <a:effectLst/>
            </a:endParaRPr>
          </a:p>
          <a:p>
            <a:pPr lvl="0" fontAlgn="auto" hangingPunct="1"/>
            <a:r>
              <a:rPr lang="en-CA" dirty="0"/>
              <a:t>Council members represent the </a:t>
            </a:r>
            <a:r>
              <a:rPr lang="en-CA" i="1" dirty="0"/>
              <a:t>PUBLIC</a:t>
            </a:r>
            <a:r>
              <a:rPr lang="en-CA" dirty="0"/>
              <a:t> and consider the well-being and interests of their municipality when making decisions.</a:t>
            </a:r>
            <a:endParaRPr lang="en-US" dirty="0" smtClean="0">
              <a:effectLst/>
            </a:endParaRPr>
          </a:p>
          <a:p>
            <a:pPr lvl="0" fontAlgn="auto" hangingPunct="1"/>
            <a:r>
              <a:rPr lang="en-CA" dirty="0"/>
              <a:t>Councils approve the annual budget for a municipality and determine property tax rates.</a:t>
            </a:r>
            <a:endParaRPr lang="en-US" dirty="0" smtClean="0">
              <a:effectLst/>
            </a:endParaRPr>
          </a:p>
          <a:p>
            <a:pPr lvl="0" fontAlgn="auto" hangingPunct="1"/>
            <a:r>
              <a:rPr lang="en-CA" dirty="0"/>
              <a:t>Councils establish policies, determine services and create </a:t>
            </a:r>
            <a:r>
              <a:rPr lang="en-CA" i="1" dirty="0"/>
              <a:t>BYLAWS</a:t>
            </a:r>
            <a:r>
              <a:rPr lang="en-CA" dirty="0"/>
              <a:t> for the municipality.</a:t>
            </a:r>
          </a:p>
          <a:p>
            <a:pPr defTabSz="914266">
              <a:defRPr/>
            </a:pPr>
            <a:r>
              <a:rPr lang="en-CA" dirty="0"/>
              <a:t>Councils also make decisions related to </a:t>
            </a:r>
            <a:r>
              <a:rPr lang="en-CA" i="1" dirty="0"/>
              <a:t>LAND USE</a:t>
            </a:r>
            <a:r>
              <a:rPr lang="en-CA" dirty="0"/>
              <a:t> and development.</a:t>
            </a:r>
            <a:endParaRPr lang="en-US" dirty="0" smtClean="0">
              <a:effectLst/>
            </a:endParaRPr>
          </a:p>
          <a:p>
            <a:pPr lvl="0" fontAlgn="auto" hangingPunct="1"/>
            <a:r>
              <a:rPr lang="en-CA" dirty="0"/>
              <a:t>In larger communities, usually cities, being a council member is a full-time job. In smaller communities, council members often have other jobs and get an </a:t>
            </a:r>
            <a:r>
              <a:rPr lang="en-CA" i="1" dirty="0"/>
              <a:t>INDEMNITY</a:t>
            </a:r>
            <a:r>
              <a:rPr lang="en-CA" dirty="0"/>
              <a:t> for their council duties.</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7</a:t>
            </a:fld>
            <a:endParaRPr lang="en-US"/>
          </a:p>
        </p:txBody>
      </p:sp>
    </p:spTree>
    <p:extLst>
      <p:ext uri="{BB962C8B-B14F-4D97-AF65-F5344CB8AC3E}">
        <p14:creationId xmlns:p14="http://schemas.microsoft.com/office/powerpoint/2010/main" val="2643669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CA" dirty="0"/>
              <a:t>Where does the money come from?</a:t>
            </a:r>
          </a:p>
          <a:p>
            <a:pPr hangingPunct="0"/>
            <a:endParaRPr lang="en-CA" dirty="0"/>
          </a:p>
          <a:p>
            <a:pPr hangingPunct="0"/>
            <a:r>
              <a:rPr lang="en-CA" i="1" dirty="0"/>
              <a:t>(read aloud to students and offer the answers to fill in the blanks)</a:t>
            </a:r>
            <a:endParaRPr lang="en-US" dirty="0"/>
          </a:p>
          <a:p>
            <a:pPr lvl="0" hangingPunct="0"/>
            <a:r>
              <a:rPr lang="en-CA" dirty="0"/>
              <a:t>There are two types of budgets that a council needs to approve every year:</a:t>
            </a:r>
            <a:endParaRPr lang="en-US" dirty="0"/>
          </a:p>
          <a:p>
            <a:pPr lvl="1" hangingPunct="0"/>
            <a:r>
              <a:rPr lang="en-CA" dirty="0"/>
              <a:t>OPERATING BUDGET:  the money needed to keep the lights on in the arena, the roads clear of snow, etc.</a:t>
            </a:r>
            <a:endParaRPr lang="en-US" dirty="0"/>
          </a:p>
          <a:p>
            <a:pPr lvl="1" hangingPunct="0"/>
            <a:r>
              <a:rPr lang="en-CA" dirty="0"/>
              <a:t>CAPITAL: the money needed to pay for new infrastructure, etc.</a:t>
            </a:r>
            <a:endParaRPr lang="en-US" dirty="0"/>
          </a:p>
          <a:p>
            <a:pPr lvl="0" hangingPunct="0"/>
            <a:r>
              <a:rPr lang="en-CA" dirty="0"/>
              <a:t>The main source of revenue (money coming in) to the municipality is through PROPERTY TAXES. This is paid by home owners, business owners and other land owners.</a:t>
            </a:r>
            <a:endParaRPr lang="en-US" dirty="0"/>
          </a:p>
          <a:p>
            <a:pPr lvl="0" hangingPunct="0"/>
            <a:r>
              <a:rPr lang="en-CA" dirty="0"/>
              <a:t>The federal and provincial governments also provide money to municipalities through GRANTS.</a:t>
            </a:r>
            <a:endParaRPr lang="en-US" dirty="0"/>
          </a:p>
          <a:p>
            <a:pPr lvl="1" hangingPunct="0"/>
            <a:r>
              <a:rPr lang="en-CA" dirty="0"/>
              <a:t>This money helps pay for projects such as DRINKING WATER FACILITIES and LAGOONS.</a:t>
            </a:r>
            <a:endParaRPr lang="en-US" dirty="0"/>
          </a:p>
          <a:p>
            <a:pPr lvl="1" hangingPunct="0"/>
            <a:r>
              <a:rPr lang="en-CA" dirty="0"/>
              <a:t>Every year, the provincial government sets aside a portion of the Provincial Sales Tax (PST) and divides it up among all the municipalities in Saskatchewan in a program called MUNICIPAL REVENUE SHARING.  </a:t>
            </a:r>
            <a:endParaRPr lang="en-US" dirty="0"/>
          </a:p>
          <a:p>
            <a:pPr lvl="1" hangingPunct="0"/>
            <a:r>
              <a:rPr lang="en-CA" dirty="0"/>
              <a:t>In </a:t>
            </a:r>
            <a:r>
              <a:rPr lang="en-CA" u="sng" dirty="0"/>
              <a:t>20XX-XX</a:t>
            </a:r>
            <a:r>
              <a:rPr lang="en-CA" dirty="0"/>
              <a:t>, [</a:t>
            </a:r>
            <a:r>
              <a:rPr lang="en-CA" u="sng" dirty="0"/>
              <a:t>municipality name</a:t>
            </a:r>
            <a:r>
              <a:rPr lang="en-CA" dirty="0"/>
              <a:t>] received a total of [</a:t>
            </a:r>
            <a:r>
              <a:rPr lang="en-CA" u="sng" dirty="0"/>
              <a:t>$</a:t>
            </a:r>
            <a:r>
              <a:rPr lang="en-CA" dirty="0"/>
              <a:t>] in grants from the province.  </a:t>
            </a:r>
            <a:endParaRPr lang="en-US" dirty="0"/>
          </a:p>
          <a:p>
            <a:pPr lvl="0" hangingPunct="0"/>
            <a:r>
              <a:rPr lang="en-CA" dirty="0"/>
              <a:t>Every year, the federal government distributes a portion of the tax money collected on gasoline sales and divides it up among eligible municipalities across Canada in a program called the FEDERAL GAS TAX FUND PROGRAM. </a:t>
            </a:r>
            <a:endParaRPr lang="en-US" dirty="0"/>
          </a:p>
          <a:p>
            <a:r>
              <a:rPr lang="en-CA" dirty="0"/>
              <a:t>In </a:t>
            </a:r>
            <a:r>
              <a:rPr lang="en-CA" u="sng" dirty="0"/>
              <a:t>20XX-XX</a:t>
            </a:r>
            <a:r>
              <a:rPr lang="en-CA" dirty="0"/>
              <a:t>, the [</a:t>
            </a:r>
            <a:r>
              <a:rPr lang="en-CA" u="sng" dirty="0"/>
              <a:t>municipality name</a:t>
            </a:r>
            <a:r>
              <a:rPr lang="en-CA" dirty="0"/>
              <a:t>] received a total of [</a:t>
            </a:r>
            <a:r>
              <a:rPr lang="en-CA" u="sng" dirty="0"/>
              <a:t>$</a:t>
            </a:r>
            <a:r>
              <a:rPr lang="en-CA" dirty="0"/>
              <a:t>] from this program.</a:t>
            </a:r>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8</a:t>
            </a:fld>
            <a:endParaRPr lang="en-US"/>
          </a:p>
        </p:txBody>
      </p:sp>
    </p:spTree>
    <p:extLst>
      <p:ext uri="{BB962C8B-B14F-4D97-AF65-F5344CB8AC3E}">
        <p14:creationId xmlns:p14="http://schemas.microsoft.com/office/powerpoint/2010/main" val="2029672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66">
              <a:defRPr/>
            </a:pPr>
            <a:r>
              <a:rPr lang="en-CA" dirty="0"/>
              <a:t>Municipal Organization Chart</a:t>
            </a:r>
          </a:p>
          <a:p>
            <a:pPr defTabSz="914266">
              <a:defRPr/>
            </a:pPr>
            <a:r>
              <a:rPr lang="en-CA" i="1" dirty="0"/>
              <a:t>(go through the organization chart and you can briefly discuss duties of the other positions)</a:t>
            </a:r>
            <a:endParaRPr lang="en-US" dirty="0"/>
          </a:p>
          <a:p>
            <a:endParaRPr lang="en-US" dirty="0"/>
          </a:p>
        </p:txBody>
      </p:sp>
      <p:sp>
        <p:nvSpPr>
          <p:cNvPr id="4" name="Slide Number Placeholder 3"/>
          <p:cNvSpPr>
            <a:spLocks noGrp="1"/>
          </p:cNvSpPr>
          <p:nvPr>
            <p:ph type="sldNum" sz="quarter" idx="10"/>
          </p:nvPr>
        </p:nvSpPr>
        <p:spPr/>
        <p:txBody>
          <a:bodyPr/>
          <a:lstStyle/>
          <a:p>
            <a:fld id="{B21312BD-29CB-4991-B708-EF879C569F9D}" type="slidenum">
              <a:rPr lang="en-US" smtClean="0"/>
              <a:t>9</a:t>
            </a:fld>
            <a:endParaRPr lang="en-US"/>
          </a:p>
        </p:txBody>
      </p:sp>
    </p:spTree>
    <p:extLst>
      <p:ext uri="{BB962C8B-B14F-4D97-AF65-F5344CB8AC3E}">
        <p14:creationId xmlns:p14="http://schemas.microsoft.com/office/powerpoint/2010/main" val="4057164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BCF146-51B8-4E96-ADAB-629CE58D308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C452-9FCF-4C18-968A-D15DB0FB0C7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0EAF7-6FDF-4A35-A1FC-8A0944E6712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0EAF7-6FDF-4A35-A1FC-8A0944E6712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0EAF7-6FDF-4A35-A1FC-8A0944E6712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0EAF7-6FDF-4A35-A1FC-8A0944E6712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0EAF7-6FDF-4A35-A1FC-8A0944E6712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0EAF7-6FDF-4A35-A1FC-8A0944E6712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0EAF7-6FDF-4A35-A1FC-8A0944E67129}" type="datetimeFigureOut">
              <a:rPr lang="en-US" smtClean="0"/>
              <a:pPr/>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0EAF7-6FDF-4A35-A1FC-8A0944E67129}" type="datetimeFigureOut">
              <a:rPr lang="en-US" smtClean="0"/>
              <a:pPr/>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0EAF7-6FDF-4A35-A1FC-8A0944E67129}" type="datetimeFigureOut">
              <a:rPr lang="en-US" smtClean="0"/>
              <a:pPr/>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0EAF7-6FDF-4A35-A1FC-8A0944E6712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058211-C4C6-46FF-B9FA-1A2429AD66D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CF146-51B8-4E96-ADAB-629CE58D3089}" type="datetimeFigureOut">
              <a:rPr lang="en-US" smtClean="0"/>
              <a:pPr/>
              <a:t>1/28/2020</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3DC452-9FCF-4C18-968A-D15DB0FB0C7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0EAF7-6FDF-4A35-A1FC-8A0944E67129}" type="datetimeFigureOut">
              <a:rPr lang="en-US" smtClean="0"/>
              <a:pPr/>
              <a:t>1/28/2020</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058211-C4C6-46FF-B9FA-1A2429AD66D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8" Type="http://schemas.openxmlformats.org/officeDocument/2006/relationships/hyperlink" Target="http://www.saskatchewan.ca/government/municipal-administration" TargetMode="External"/><Relationship Id="rId3" Type="http://schemas.openxmlformats.org/officeDocument/2006/relationships/hyperlink" Target="http://www.rmaa.ca/" TargetMode="External"/><Relationship Id="rId7" Type="http://schemas.openxmlformats.org/officeDocument/2006/relationships/hyperlink" Target="http://www.newnorthsask.org/"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hyperlink" Target="http://www.suma.org/" TargetMode="External"/><Relationship Id="rId5" Type="http://schemas.openxmlformats.org/officeDocument/2006/relationships/hyperlink" Target="http://www.sarm.ca/" TargetMode="External"/><Relationship Id="rId4" Type="http://schemas.openxmlformats.org/officeDocument/2006/relationships/hyperlink" Target="http://www.umaas.ca/"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62000" y="1371600"/>
            <a:ext cx="7772400" cy="2000250"/>
          </a:xfrm>
        </p:spPr>
        <p:txBody>
          <a:bodyPr>
            <a:normAutofit fontScale="90000"/>
          </a:bodyPr>
          <a:lstStyle/>
          <a:p>
            <a:pPr lvl="0">
              <a:spcBef>
                <a:spcPts val="0"/>
              </a:spcBef>
              <a:defRPr/>
            </a:pPr>
            <a:r>
              <a:rPr lang="en-US" b="1" kern="0" dirty="0" smtClean="0">
                <a:solidFill>
                  <a:prstClr val="black"/>
                </a:solidFill>
              </a:rPr>
              <a:t>MUNICIPAL CAREER SPOTLIGHT</a:t>
            </a:r>
            <a:br>
              <a:rPr lang="en-US" b="1" kern="0" dirty="0" smtClean="0">
                <a:solidFill>
                  <a:prstClr val="black"/>
                </a:solidFill>
              </a:rPr>
            </a:br>
            <a:r>
              <a:rPr lang="en-US" b="1" kern="0" dirty="0" smtClean="0">
                <a:solidFill>
                  <a:prstClr val="black"/>
                </a:solidFill>
              </a:rPr>
              <a:t>PRESENTATION</a:t>
            </a:r>
            <a:r>
              <a:rPr lang="en-US" b="1" kern="0" dirty="0">
                <a:solidFill>
                  <a:prstClr val="black"/>
                </a:solidFill>
              </a:rPr>
              <a:t/>
            </a:r>
            <a:br>
              <a:rPr lang="en-US" b="1" kern="0" dirty="0">
                <a:solidFill>
                  <a:prstClr val="black"/>
                </a:solidFill>
              </a:rPr>
            </a:br>
            <a:endParaRPr lang="en-US" dirty="0"/>
          </a:p>
        </p:txBody>
      </p:sp>
      <p:sp>
        <p:nvSpPr>
          <p:cNvPr id="3" name="Subtitle 2"/>
          <p:cNvSpPr>
            <a:spLocks noGrp="1"/>
          </p:cNvSpPr>
          <p:nvPr>
            <p:ph type="subTitle" idx="4294967295"/>
          </p:nvPr>
        </p:nvSpPr>
        <p:spPr>
          <a:xfrm>
            <a:off x="1981200" y="4343400"/>
            <a:ext cx="6400800" cy="1828799"/>
          </a:xfrm>
        </p:spPr>
        <p:txBody>
          <a:bodyPr/>
          <a:lstStyle/>
          <a:p>
            <a:endParaRPr lang="en-US" dirty="0"/>
          </a:p>
          <a:p>
            <a:r>
              <a:rPr lang="en-US" i="1" dirty="0" smtClean="0"/>
              <a:t>Insert Name of Municipality, Date</a:t>
            </a:r>
          </a:p>
          <a:p>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DO ADMINISTRATORS DO?</a:t>
            </a:r>
            <a:endParaRPr lang="en-US" dirty="0"/>
          </a:p>
        </p:txBody>
      </p:sp>
      <p:sp>
        <p:nvSpPr>
          <p:cNvPr id="3" name="Content Placeholder 2"/>
          <p:cNvSpPr>
            <a:spLocks noGrp="1"/>
          </p:cNvSpPr>
          <p:nvPr>
            <p:ph idx="1"/>
          </p:nvPr>
        </p:nvSpPr>
        <p:spPr/>
        <p:txBody>
          <a:bodyPr>
            <a:normAutofit fontScale="92500"/>
          </a:bodyPr>
          <a:lstStyle/>
          <a:p>
            <a:pPr marL="285750" indent="-285750">
              <a:lnSpc>
                <a:spcPct val="150000"/>
              </a:lnSpc>
            </a:pPr>
            <a:r>
              <a:rPr lang="en-US" sz="1400" dirty="0"/>
              <a:t>Administrators are _______________ or hired by council</a:t>
            </a:r>
            <a:r>
              <a:rPr lang="en-US" sz="1400" dirty="0" smtClean="0"/>
              <a:t>. Every municipality must have an _______________.</a:t>
            </a:r>
            <a:endParaRPr lang="en-US" sz="1400" dirty="0"/>
          </a:p>
          <a:p>
            <a:pPr marL="285750" indent="-285750">
              <a:lnSpc>
                <a:spcPct val="150000"/>
              </a:lnSpc>
            </a:pPr>
            <a:r>
              <a:rPr lang="en-US" sz="1400" dirty="0"/>
              <a:t>They are responsible for the day-to-day operations of the municipality, including:</a:t>
            </a:r>
          </a:p>
          <a:p>
            <a:pPr lvl="1">
              <a:lnSpc>
                <a:spcPct val="150000"/>
              </a:lnSpc>
              <a:buFont typeface="Courier New" panose="02070309020205020404" pitchFamily="49" charset="0"/>
              <a:buChar char="o"/>
            </a:pPr>
            <a:r>
              <a:rPr lang="en-US" sz="1400" dirty="0"/>
              <a:t>Managing </a:t>
            </a:r>
            <a:r>
              <a:rPr lang="en-US" sz="1400" dirty="0" smtClean="0"/>
              <a:t>the </a:t>
            </a:r>
            <a:r>
              <a:rPr lang="en-US" sz="1400" dirty="0"/>
              <a:t>______________ in a municipal office;</a:t>
            </a:r>
          </a:p>
          <a:p>
            <a:pPr lvl="1">
              <a:lnSpc>
                <a:spcPct val="150000"/>
              </a:lnSpc>
              <a:buFont typeface="Courier New" panose="02070309020205020404" pitchFamily="49" charset="0"/>
              <a:buChar char="o"/>
            </a:pPr>
            <a:r>
              <a:rPr lang="en-US" sz="1400" dirty="0" smtClean="0"/>
              <a:t>Advising ____________ on legislative responsibilities and municipal policies and procedures,</a:t>
            </a:r>
            <a:endParaRPr lang="en-US" sz="1400" dirty="0"/>
          </a:p>
          <a:p>
            <a:pPr lvl="1">
              <a:lnSpc>
                <a:spcPct val="150000"/>
              </a:lnSpc>
              <a:buFont typeface="Courier New" panose="02070309020205020404" pitchFamily="49" charset="0"/>
              <a:buChar char="o"/>
            </a:pPr>
            <a:r>
              <a:rPr lang="en-US" sz="1400" dirty="0" smtClean="0"/>
              <a:t>Attending </a:t>
            </a:r>
            <a:r>
              <a:rPr lang="en-US" sz="1400" dirty="0"/>
              <a:t>_____________ _____________, </a:t>
            </a:r>
            <a:r>
              <a:rPr lang="en-US" sz="1400" dirty="0" smtClean="0"/>
              <a:t>recording council decisions and relaying </a:t>
            </a:r>
            <a:r>
              <a:rPr lang="en-US" sz="1400" dirty="0"/>
              <a:t>decisions of council to the </a:t>
            </a:r>
            <a:r>
              <a:rPr lang="en-US" sz="1400" dirty="0" smtClean="0"/>
              <a:t>_______________;</a:t>
            </a:r>
            <a:endParaRPr lang="en-US" sz="1400" dirty="0"/>
          </a:p>
          <a:p>
            <a:pPr lvl="1">
              <a:lnSpc>
                <a:spcPct val="150000"/>
              </a:lnSpc>
              <a:buFont typeface="Courier New" panose="02070309020205020404" pitchFamily="49" charset="0"/>
              <a:buChar char="o"/>
            </a:pPr>
            <a:r>
              <a:rPr lang="en-US" sz="1400" dirty="0"/>
              <a:t>_________ (charging) and ___________ taxes from citizens in the </a:t>
            </a:r>
            <a:r>
              <a:rPr lang="en-US" sz="1400" dirty="0" smtClean="0"/>
              <a:t>municipality;</a:t>
            </a:r>
          </a:p>
          <a:p>
            <a:pPr lvl="1">
              <a:lnSpc>
                <a:spcPct val="150000"/>
              </a:lnSpc>
              <a:buFont typeface="Courier New" panose="02070309020205020404" pitchFamily="49" charset="0"/>
              <a:buChar char="o"/>
            </a:pPr>
            <a:r>
              <a:rPr lang="en-US" sz="1400" dirty="0" smtClean="0"/>
              <a:t>Ensuring municipal _________ are spent and received as required;</a:t>
            </a:r>
          </a:p>
          <a:p>
            <a:pPr lvl="1">
              <a:lnSpc>
                <a:spcPct val="150000"/>
              </a:lnSpc>
              <a:buFont typeface="Courier New" panose="02070309020205020404" pitchFamily="49" charset="0"/>
              <a:buChar char="o"/>
            </a:pPr>
            <a:r>
              <a:rPr lang="en-US" sz="1400" dirty="0" smtClean="0"/>
              <a:t>Preparing </a:t>
            </a:r>
            <a:r>
              <a:rPr lang="en-US" sz="1400" dirty="0"/>
              <a:t>_____________ </a:t>
            </a:r>
            <a:r>
              <a:rPr lang="en-US" sz="1400" dirty="0" smtClean="0"/>
              <a:t>statements and other financial reports that may be required;</a:t>
            </a:r>
            <a:endParaRPr lang="en-US" sz="1400" dirty="0"/>
          </a:p>
          <a:p>
            <a:pPr lvl="1">
              <a:lnSpc>
                <a:spcPct val="150000"/>
              </a:lnSpc>
              <a:buFont typeface="Courier New" panose="02070309020205020404" pitchFamily="49" charset="0"/>
              <a:buChar char="o"/>
            </a:pPr>
            <a:r>
              <a:rPr lang="en-US" sz="1400" dirty="0"/>
              <a:t>Overseeing municipal __________ (property – from equipment to buildings) and planning for the repair, maintenance and ______________ of those assets;</a:t>
            </a:r>
          </a:p>
          <a:p>
            <a:pPr lvl="1">
              <a:lnSpc>
                <a:spcPct val="150000"/>
              </a:lnSpc>
              <a:buFont typeface="Courier New" panose="02070309020205020404" pitchFamily="49" charset="0"/>
              <a:buChar char="o"/>
            </a:pPr>
            <a:r>
              <a:rPr lang="en-US" sz="1400" dirty="0"/>
              <a:t>Enforcing bylaws (local laws) </a:t>
            </a:r>
            <a:r>
              <a:rPr lang="en-US" sz="1400" dirty="0" smtClean="0"/>
              <a:t>unless </a:t>
            </a:r>
            <a:r>
              <a:rPr lang="en-US" sz="1400" dirty="0"/>
              <a:t>they have a ___________ _________________ </a:t>
            </a:r>
            <a:r>
              <a:rPr lang="en-US" sz="1400" dirty="0" smtClean="0"/>
              <a:t>___________;</a:t>
            </a:r>
          </a:p>
          <a:p>
            <a:pPr lvl="1">
              <a:lnSpc>
                <a:spcPct val="150000"/>
              </a:lnSpc>
              <a:buFont typeface="Courier New" panose="02070309020205020404" pitchFamily="49" charset="0"/>
              <a:buChar char="o"/>
            </a:pPr>
            <a:r>
              <a:rPr lang="en-US" sz="1400" dirty="0" smtClean="0"/>
              <a:t>Keep _____________ of the municipality safe (e.g. meeting minutes, bylaws, etc.).</a:t>
            </a:r>
            <a:endParaRPr lang="en-US" sz="1400" dirty="0"/>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2478047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BECOME AN ADMINISTRATOR?</a:t>
            </a:r>
            <a:endParaRPr lang="en-US" dirty="0"/>
          </a:p>
        </p:txBody>
      </p:sp>
      <p:sp>
        <p:nvSpPr>
          <p:cNvPr id="3" name="Content Placeholder 2"/>
          <p:cNvSpPr>
            <a:spLocks noGrp="1"/>
          </p:cNvSpPr>
          <p:nvPr>
            <p:ph idx="1"/>
          </p:nvPr>
        </p:nvSpPr>
        <p:spPr>
          <a:xfrm>
            <a:off x="457200" y="1417639"/>
            <a:ext cx="8229600" cy="4525963"/>
          </a:xfrm>
        </p:spPr>
        <p:txBody>
          <a:bodyPr>
            <a:normAutofit lnSpcReduction="10000"/>
          </a:bodyPr>
          <a:lstStyle/>
          <a:p>
            <a:pPr marL="285750" indent="-285750">
              <a:lnSpc>
                <a:spcPct val="150000"/>
              </a:lnSpc>
            </a:pPr>
            <a:r>
              <a:rPr lang="en-US" sz="1600" dirty="0" smtClean="0"/>
              <a:t>Being</a:t>
            </a:r>
            <a:r>
              <a:rPr lang="fr-CA" sz="1600" dirty="0" smtClean="0"/>
              <a:t> </a:t>
            </a:r>
            <a:r>
              <a:rPr lang="fr-CA" sz="1600" dirty="0"/>
              <a:t>a municipal </a:t>
            </a:r>
            <a:r>
              <a:rPr lang="en-US" sz="1600" dirty="0" smtClean="0"/>
              <a:t>administrator</a:t>
            </a:r>
            <a:r>
              <a:rPr lang="fr-CA" sz="1600" dirty="0" smtClean="0"/>
              <a:t> </a:t>
            </a:r>
            <a:r>
              <a:rPr lang="en-US" sz="1600" dirty="0" smtClean="0"/>
              <a:t>is</a:t>
            </a:r>
            <a:r>
              <a:rPr lang="fr-CA" sz="1600" dirty="0" smtClean="0"/>
              <a:t> </a:t>
            </a:r>
            <a:r>
              <a:rPr lang="fr-CA" sz="1600" dirty="0" err="1" smtClean="0"/>
              <a:t>essentially</a:t>
            </a:r>
            <a:r>
              <a:rPr lang="fr-CA" sz="1600" dirty="0" smtClean="0"/>
              <a:t> the </a:t>
            </a:r>
            <a:r>
              <a:rPr lang="fr-CA" sz="1600" dirty="0" err="1" smtClean="0"/>
              <a:t>head</a:t>
            </a:r>
            <a:r>
              <a:rPr lang="fr-CA" sz="1600" dirty="0" smtClean="0"/>
              <a:t> operating </a:t>
            </a:r>
            <a:r>
              <a:rPr lang="fr-CA" sz="1600" dirty="0" err="1" smtClean="0"/>
              <a:t>officer</a:t>
            </a:r>
            <a:r>
              <a:rPr lang="fr-CA" sz="1600" dirty="0" smtClean="0"/>
              <a:t> </a:t>
            </a:r>
            <a:r>
              <a:rPr lang="fr-CA" sz="1600" dirty="0"/>
              <a:t>of a multi-million-dollar corporation.</a:t>
            </a:r>
          </a:p>
          <a:p>
            <a:pPr marL="285750" indent="-285750">
              <a:lnSpc>
                <a:spcPct val="150000"/>
              </a:lnSpc>
            </a:pPr>
            <a:r>
              <a:rPr lang="fr-CA" sz="1600" dirty="0" smtClean="0"/>
              <a:t>You </a:t>
            </a:r>
            <a:r>
              <a:rPr lang="fr-CA" sz="1600" dirty="0" err="1" smtClean="0"/>
              <a:t>would</a:t>
            </a:r>
            <a:r>
              <a:rPr lang="fr-CA" sz="1600" dirty="0" smtClean="0"/>
              <a:t> </a:t>
            </a:r>
            <a:r>
              <a:rPr lang="fr-CA" sz="1600" dirty="0" err="1"/>
              <a:t>hold</a:t>
            </a:r>
            <a:r>
              <a:rPr lang="fr-CA" sz="1600" dirty="0"/>
              <a:t> a </a:t>
            </a:r>
            <a:r>
              <a:rPr lang="fr-CA" sz="1600" dirty="0" err="1"/>
              <a:t>prominent</a:t>
            </a:r>
            <a:r>
              <a:rPr lang="fr-CA" sz="1600" dirty="0"/>
              <a:t> position in </a:t>
            </a:r>
            <a:r>
              <a:rPr lang="fr-CA" sz="1600" dirty="0" err="1"/>
              <a:t>your</a:t>
            </a:r>
            <a:r>
              <a:rPr lang="fr-CA" sz="1600" dirty="0"/>
              <a:t> </a:t>
            </a:r>
            <a:r>
              <a:rPr lang="fr-CA" sz="1600" dirty="0" err="1"/>
              <a:t>municipality</a:t>
            </a:r>
            <a:r>
              <a:rPr lang="fr-CA" sz="1600" dirty="0"/>
              <a:t> and </a:t>
            </a:r>
            <a:r>
              <a:rPr lang="fr-CA" sz="1600" dirty="0" err="1"/>
              <a:t>would</a:t>
            </a:r>
            <a:r>
              <a:rPr lang="fr-CA" sz="1600" dirty="0"/>
              <a:t> </a:t>
            </a:r>
            <a:r>
              <a:rPr lang="fr-CA" sz="1600" dirty="0" err="1"/>
              <a:t>be</a:t>
            </a:r>
            <a:r>
              <a:rPr lang="fr-CA" sz="1600" dirty="0"/>
              <a:t> in a position to </a:t>
            </a:r>
            <a:r>
              <a:rPr lang="fr-CA" sz="1600" dirty="0" err="1"/>
              <a:t>effect</a:t>
            </a:r>
            <a:r>
              <a:rPr lang="fr-CA" sz="1600" dirty="0"/>
              <a:t> positive change for </a:t>
            </a:r>
            <a:r>
              <a:rPr lang="fr-CA" sz="1600" dirty="0" err="1"/>
              <a:t>your</a:t>
            </a:r>
            <a:r>
              <a:rPr lang="fr-CA" sz="1600" dirty="0"/>
              <a:t> </a:t>
            </a:r>
            <a:r>
              <a:rPr lang="fr-CA" sz="1600" dirty="0" err="1"/>
              <a:t>community</a:t>
            </a:r>
            <a:r>
              <a:rPr lang="fr-CA" sz="1600" dirty="0"/>
              <a:t>.  </a:t>
            </a:r>
          </a:p>
          <a:p>
            <a:pPr marL="285750" indent="-285750">
              <a:lnSpc>
                <a:spcPct val="150000"/>
              </a:lnSpc>
            </a:pPr>
            <a:r>
              <a:rPr lang="fr-CA" sz="1600" dirty="0"/>
              <a:t>You</a:t>
            </a:r>
            <a:r>
              <a:rPr lang="en-US" sz="1600" dirty="0"/>
              <a:t> could pursue a dynamic career while getting to stay in your </a:t>
            </a:r>
            <a:r>
              <a:rPr lang="en-US" sz="1600" dirty="0" smtClean="0"/>
              <a:t>own community near </a:t>
            </a:r>
            <a:r>
              <a:rPr lang="en-US" sz="1600" dirty="0"/>
              <a:t>friends and family</a:t>
            </a:r>
            <a:r>
              <a:rPr lang="en-US" sz="1600" dirty="0" smtClean="0"/>
              <a:t>. </a:t>
            </a:r>
            <a:r>
              <a:rPr lang="en-US" sz="1600" dirty="0"/>
              <a:t>Moving to another community and finding another job as an administrator is easy, as your skills and certification could transfer to other municipalities all over the province.</a:t>
            </a:r>
          </a:p>
          <a:p>
            <a:pPr marL="285750" indent="-285750">
              <a:lnSpc>
                <a:spcPct val="150000"/>
              </a:lnSpc>
            </a:pPr>
            <a:r>
              <a:rPr lang="en-US" sz="1600" dirty="0"/>
              <a:t>You could earn an impressive salary, and receive health benefits and a generous pension.</a:t>
            </a:r>
          </a:p>
          <a:p>
            <a:pPr lvl="1">
              <a:lnSpc>
                <a:spcPct val="150000"/>
              </a:lnSpc>
              <a:buFont typeface="Courier New" panose="02070309020205020404" pitchFamily="49" charset="0"/>
              <a:buChar char="o"/>
            </a:pPr>
            <a:r>
              <a:rPr lang="en-US" sz="1600" dirty="0"/>
              <a:t>Rural municipal administrators can expect to earn between $53,000 to more than $89,000 per year, depending </a:t>
            </a:r>
            <a:r>
              <a:rPr lang="en-US" sz="1600" dirty="0" smtClean="0"/>
              <a:t>on the municipality and your qualifications.</a:t>
            </a:r>
            <a:endParaRPr lang="en-US" sz="1600" dirty="0"/>
          </a:p>
          <a:p>
            <a:pPr lvl="1">
              <a:lnSpc>
                <a:spcPct val="150000"/>
              </a:lnSpc>
              <a:buFont typeface="Courier New" panose="02070309020205020404" pitchFamily="49" charset="0"/>
              <a:buChar char="o"/>
            </a:pPr>
            <a:r>
              <a:rPr lang="fr-CA" sz="1600" dirty="0" err="1"/>
              <a:t>Urban</a:t>
            </a:r>
            <a:r>
              <a:rPr lang="fr-CA" sz="1600" dirty="0"/>
              <a:t> municipal </a:t>
            </a:r>
            <a:r>
              <a:rPr lang="fr-CA" sz="1600" dirty="0" err="1"/>
              <a:t>administrators</a:t>
            </a:r>
            <a:r>
              <a:rPr lang="fr-CA" sz="1600" dirty="0"/>
              <a:t> </a:t>
            </a:r>
            <a:r>
              <a:rPr lang="fr-CA" sz="1600" dirty="0" err="1"/>
              <a:t>can</a:t>
            </a:r>
            <a:r>
              <a:rPr lang="fr-CA" sz="1600" dirty="0"/>
              <a:t> </a:t>
            </a:r>
            <a:r>
              <a:rPr lang="fr-CA" sz="1600" dirty="0" err="1"/>
              <a:t>earn</a:t>
            </a:r>
            <a:r>
              <a:rPr lang="fr-CA" sz="1600" dirty="0"/>
              <a:t> </a:t>
            </a:r>
            <a:r>
              <a:rPr lang="fr-CA" sz="1600" dirty="0" err="1"/>
              <a:t>from</a:t>
            </a:r>
            <a:r>
              <a:rPr lang="fr-CA" sz="1600" dirty="0"/>
              <a:t> $39,000 to $139,000 per </a:t>
            </a:r>
            <a:r>
              <a:rPr lang="fr-CA" sz="1600" dirty="0" err="1"/>
              <a:t>year</a:t>
            </a:r>
            <a:r>
              <a:rPr lang="fr-CA" sz="1600" dirty="0"/>
              <a:t>, </a:t>
            </a:r>
            <a:r>
              <a:rPr lang="fr-CA" sz="1600" dirty="0" err="1"/>
              <a:t>depending</a:t>
            </a:r>
            <a:r>
              <a:rPr lang="fr-CA" sz="1600" dirty="0"/>
              <a:t> on qualifications and the size of the </a:t>
            </a:r>
            <a:r>
              <a:rPr lang="fr-CA" sz="1600" dirty="0" err="1"/>
              <a:t>municipality</a:t>
            </a:r>
            <a:r>
              <a:rPr lang="fr-CA" sz="1600" dirty="0"/>
              <a:t>.</a:t>
            </a:r>
            <a:endParaRPr lang="en-US" sz="1600" dirty="0"/>
          </a:p>
        </p:txBody>
      </p:sp>
    </p:spTree>
    <p:extLst>
      <p:ext uri="{BB962C8B-B14F-4D97-AF65-F5344CB8AC3E}">
        <p14:creationId xmlns:p14="http://schemas.microsoft.com/office/powerpoint/2010/main" val="870648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6100" y="457200"/>
            <a:ext cx="3178799" cy="707886"/>
          </a:xfrm>
          <a:prstGeom prst="rect">
            <a:avLst/>
          </a:prstGeom>
        </p:spPr>
        <p:txBody>
          <a:bodyPr wrap="square">
            <a:spAutoFit/>
          </a:bodyPr>
          <a:lstStyle/>
          <a:p>
            <a:pPr algn="ctr"/>
            <a:r>
              <a:rPr lang="en-US" sz="4000" b="1" dirty="0" smtClean="0"/>
              <a:t>ARE YOU …?</a:t>
            </a:r>
            <a:endParaRPr lang="en-US" sz="4000" dirty="0"/>
          </a:p>
        </p:txBody>
      </p:sp>
      <p:sp>
        <p:nvSpPr>
          <p:cNvPr id="5" name="TextBox 4"/>
          <p:cNvSpPr txBox="1"/>
          <p:nvPr/>
        </p:nvSpPr>
        <p:spPr>
          <a:xfrm>
            <a:off x="5199050" y="3098918"/>
            <a:ext cx="1955728" cy="369332"/>
          </a:xfrm>
          <a:prstGeom prst="rect">
            <a:avLst/>
          </a:prstGeom>
          <a:noFill/>
        </p:spPr>
        <p:txBody>
          <a:bodyPr wrap="none" rtlCol="0">
            <a:spAutoFit/>
          </a:bodyPr>
          <a:lstStyle/>
          <a:p>
            <a:r>
              <a:rPr lang="en-US" dirty="0" smtClean="0"/>
              <a:t>Able to multi-task?</a:t>
            </a:r>
            <a:endParaRPr lang="en-US" dirty="0"/>
          </a:p>
        </p:txBody>
      </p:sp>
      <p:sp>
        <p:nvSpPr>
          <p:cNvPr id="6" name="TextBox 5"/>
          <p:cNvSpPr txBox="1"/>
          <p:nvPr/>
        </p:nvSpPr>
        <p:spPr>
          <a:xfrm>
            <a:off x="5176684" y="2153796"/>
            <a:ext cx="3397918" cy="369332"/>
          </a:xfrm>
          <a:prstGeom prst="rect">
            <a:avLst/>
          </a:prstGeom>
          <a:noFill/>
        </p:spPr>
        <p:txBody>
          <a:bodyPr wrap="none" rtlCol="0">
            <a:spAutoFit/>
          </a:bodyPr>
          <a:lstStyle/>
          <a:p>
            <a:r>
              <a:rPr lang="fr-CA" dirty="0" smtClean="0"/>
              <a:t>Good </a:t>
            </a:r>
            <a:r>
              <a:rPr lang="fr-CA" dirty="0" err="1" smtClean="0"/>
              <a:t>with</a:t>
            </a:r>
            <a:r>
              <a:rPr lang="fr-CA" dirty="0" smtClean="0"/>
              <a:t> finances and </a:t>
            </a:r>
            <a:r>
              <a:rPr lang="fr-CA" dirty="0" err="1" smtClean="0"/>
              <a:t>numbers</a:t>
            </a:r>
            <a:r>
              <a:rPr lang="fr-CA" dirty="0" smtClean="0"/>
              <a:t>?</a:t>
            </a:r>
            <a:endParaRPr lang="en-US" dirty="0"/>
          </a:p>
        </p:txBody>
      </p:sp>
      <p:sp>
        <p:nvSpPr>
          <p:cNvPr id="7" name="TextBox 6"/>
          <p:cNvSpPr txBox="1"/>
          <p:nvPr/>
        </p:nvSpPr>
        <p:spPr>
          <a:xfrm>
            <a:off x="685800" y="3340417"/>
            <a:ext cx="2057400" cy="369332"/>
          </a:xfrm>
          <a:prstGeom prst="rect">
            <a:avLst/>
          </a:prstGeom>
          <a:noFill/>
        </p:spPr>
        <p:txBody>
          <a:bodyPr wrap="square" rtlCol="0">
            <a:spAutoFit/>
          </a:bodyPr>
          <a:lstStyle/>
          <a:p>
            <a:r>
              <a:rPr lang="fr-CA" dirty="0" smtClean="0"/>
              <a:t>Assertive?</a:t>
            </a:r>
            <a:endParaRPr lang="en-US" dirty="0"/>
          </a:p>
        </p:txBody>
      </p:sp>
      <p:sp>
        <p:nvSpPr>
          <p:cNvPr id="8" name="TextBox 7"/>
          <p:cNvSpPr txBox="1"/>
          <p:nvPr/>
        </p:nvSpPr>
        <p:spPr>
          <a:xfrm>
            <a:off x="2943784" y="3623531"/>
            <a:ext cx="1516762" cy="369332"/>
          </a:xfrm>
          <a:prstGeom prst="rect">
            <a:avLst/>
          </a:prstGeom>
          <a:noFill/>
        </p:spPr>
        <p:txBody>
          <a:bodyPr wrap="none" rtlCol="0">
            <a:spAutoFit/>
          </a:bodyPr>
          <a:lstStyle/>
          <a:p>
            <a:r>
              <a:rPr lang="fr-CA" dirty="0" err="1" smtClean="0"/>
              <a:t>Eager</a:t>
            </a:r>
            <a:r>
              <a:rPr lang="fr-CA" dirty="0" smtClean="0"/>
              <a:t> to lead?</a:t>
            </a:r>
            <a:endParaRPr lang="en-US" dirty="0"/>
          </a:p>
        </p:txBody>
      </p:sp>
      <p:sp>
        <p:nvSpPr>
          <p:cNvPr id="9" name="TextBox 8"/>
          <p:cNvSpPr txBox="1"/>
          <p:nvPr/>
        </p:nvSpPr>
        <p:spPr>
          <a:xfrm>
            <a:off x="6862915" y="4019546"/>
            <a:ext cx="1711687" cy="369332"/>
          </a:xfrm>
          <a:prstGeom prst="rect">
            <a:avLst/>
          </a:prstGeom>
          <a:noFill/>
        </p:spPr>
        <p:txBody>
          <a:bodyPr wrap="none" rtlCol="0">
            <a:spAutoFit/>
          </a:bodyPr>
          <a:lstStyle/>
          <a:p>
            <a:r>
              <a:rPr lang="fr-CA" dirty="0" err="1" smtClean="0"/>
              <a:t>Detail-oriented</a:t>
            </a:r>
            <a:r>
              <a:rPr lang="fr-CA" dirty="0" smtClean="0"/>
              <a:t>?</a:t>
            </a:r>
            <a:endParaRPr lang="en-US" dirty="0"/>
          </a:p>
        </p:txBody>
      </p:sp>
      <p:sp>
        <p:nvSpPr>
          <p:cNvPr id="10" name="TextBox 9"/>
          <p:cNvSpPr txBox="1"/>
          <p:nvPr/>
        </p:nvSpPr>
        <p:spPr>
          <a:xfrm>
            <a:off x="2095499" y="2451912"/>
            <a:ext cx="2459135" cy="369332"/>
          </a:xfrm>
          <a:prstGeom prst="rect">
            <a:avLst/>
          </a:prstGeom>
          <a:noFill/>
        </p:spPr>
        <p:txBody>
          <a:bodyPr wrap="none" rtlCol="0">
            <a:spAutoFit/>
          </a:bodyPr>
          <a:lstStyle/>
          <a:p>
            <a:r>
              <a:rPr lang="fr-CA" dirty="0" err="1" smtClean="0"/>
              <a:t>Level-headed</a:t>
            </a:r>
            <a:r>
              <a:rPr lang="fr-CA" dirty="0" smtClean="0"/>
              <a:t> in a </a:t>
            </a:r>
            <a:r>
              <a:rPr lang="fr-CA" dirty="0" err="1" smtClean="0"/>
              <a:t>crisis</a:t>
            </a:r>
            <a:r>
              <a:rPr lang="fr-CA" dirty="0" smtClean="0"/>
              <a:t>?</a:t>
            </a:r>
            <a:endParaRPr lang="en-US" dirty="0"/>
          </a:p>
        </p:txBody>
      </p:sp>
      <p:sp>
        <p:nvSpPr>
          <p:cNvPr id="11" name="TextBox 10"/>
          <p:cNvSpPr txBox="1"/>
          <p:nvPr/>
        </p:nvSpPr>
        <p:spPr>
          <a:xfrm>
            <a:off x="666750" y="1716166"/>
            <a:ext cx="2277034" cy="369332"/>
          </a:xfrm>
          <a:prstGeom prst="rect">
            <a:avLst/>
          </a:prstGeom>
          <a:noFill/>
        </p:spPr>
        <p:txBody>
          <a:bodyPr wrap="none" rtlCol="0">
            <a:spAutoFit/>
          </a:bodyPr>
          <a:lstStyle/>
          <a:p>
            <a:r>
              <a:rPr lang="fr-CA" dirty="0" err="1" smtClean="0"/>
              <a:t>Excited</a:t>
            </a:r>
            <a:r>
              <a:rPr lang="fr-CA" dirty="0" smtClean="0"/>
              <a:t> by challenges?</a:t>
            </a:r>
            <a:endParaRPr lang="en-US" dirty="0"/>
          </a:p>
        </p:txBody>
      </p:sp>
      <p:sp>
        <p:nvSpPr>
          <p:cNvPr id="12" name="Rectangle 11"/>
          <p:cNvSpPr/>
          <p:nvPr/>
        </p:nvSpPr>
        <p:spPr>
          <a:xfrm>
            <a:off x="685800" y="5334000"/>
            <a:ext cx="8093205" cy="446276"/>
          </a:xfrm>
          <a:prstGeom prst="rect">
            <a:avLst/>
          </a:prstGeom>
        </p:spPr>
        <p:txBody>
          <a:bodyPr wrap="square">
            <a:spAutoFit/>
          </a:bodyPr>
          <a:lstStyle/>
          <a:p>
            <a:pPr algn="r"/>
            <a:r>
              <a:rPr lang="fr-CA" sz="2300" b="1" i="1" dirty="0" smtClean="0">
                <a:solidFill>
                  <a:schemeClr val="bg1">
                    <a:lumMod val="65000"/>
                  </a:schemeClr>
                </a:solidFill>
              </a:rPr>
              <a:t>… CONSIDER BECOMING A MUNICIPAL ADMINISTRATOR!</a:t>
            </a:r>
            <a:endParaRPr lang="en-US" sz="2300" i="1" dirty="0">
              <a:solidFill>
                <a:schemeClr val="bg1">
                  <a:lumMod val="65000"/>
                </a:schemeClr>
              </a:solidFill>
            </a:endParaRPr>
          </a:p>
        </p:txBody>
      </p:sp>
      <p:sp>
        <p:nvSpPr>
          <p:cNvPr id="13" name="TextBox 12"/>
          <p:cNvSpPr txBox="1"/>
          <p:nvPr/>
        </p:nvSpPr>
        <p:spPr>
          <a:xfrm>
            <a:off x="3574823" y="1208674"/>
            <a:ext cx="5204182" cy="369332"/>
          </a:xfrm>
          <a:prstGeom prst="rect">
            <a:avLst/>
          </a:prstGeom>
          <a:noFill/>
        </p:spPr>
        <p:txBody>
          <a:bodyPr wrap="none" rtlCol="0">
            <a:spAutoFit/>
          </a:bodyPr>
          <a:lstStyle/>
          <a:p>
            <a:r>
              <a:rPr lang="fr-CA" dirty="0" err="1" smtClean="0"/>
              <a:t>Interested</a:t>
            </a:r>
            <a:r>
              <a:rPr lang="fr-CA" dirty="0" smtClean="0"/>
              <a:t> in </a:t>
            </a:r>
            <a:r>
              <a:rPr lang="fr-CA" dirty="0" err="1" smtClean="0"/>
              <a:t>making</a:t>
            </a:r>
            <a:r>
              <a:rPr lang="fr-CA" dirty="0" smtClean="0"/>
              <a:t> a </a:t>
            </a:r>
            <a:r>
              <a:rPr lang="fr-CA" dirty="0" err="1" smtClean="0"/>
              <a:t>difference</a:t>
            </a:r>
            <a:r>
              <a:rPr lang="fr-CA" dirty="0" smtClean="0"/>
              <a:t> in </a:t>
            </a:r>
            <a:r>
              <a:rPr lang="fr-CA" dirty="0" err="1" smtClean="0"/>
              <a:t>your</a:t>
            </a:r>
            <a:r>
              <a:rPr lang="fr-CA" dirty="0" smtClean="0"/>
              <a:t> </a:t>
            </a:r>
            <a:r>
              <a:rPr lang="fr-CA" dirty="0" err="1" smtClean="0"/>
              <a:t>community</a:t>
            </a:r>
            <a:r>
              <a:rPr lang="fr-CA" dirty="0" smtClean="0"/>
              <a:t>?</a:t>
            </a:r>
            <a:endParaRPr lang="en-US" dirty="0"/>
          </a:p>
        </p:txBody>
      </p:sp>
      <p:sp>
        <p:nvSpPr>
          <p:cNvPr id="14" name="TextBox 13"/>
          <p:cNvSpPr txBox="1"/>
          <p:nvPr/>
        </p:nvSpPr>
        <p:spPr>
          <a:xfrm>
            <a:off x="666750" y="4568653"/>
            <a:ext cx="6089872" cy="369332"/>
          </a:xfrm>
          <a:prstGeom prst="rect">
            <a:avLst/>
          </a:prstGeom>
          <a:noFill/>
        </p:spPr>
        <p:txBody>
          <a:bodyPr wrap="none" rtlCol="0">
            <a:spAutoFit/>
          </a:bodyPr>
          <a:lstStyle/>
          <a:p>
            <a:r>
              <a:rPr lang="fr-CA" dirty="0" err="1" smtClean="0"/>
              <a:t>Looking</a:t>
            </a:r>
            <a:r>
              <a:rPr lang="fr-CA" dirty="0" smtClean="0"/>
              <a:t> for a </a:t>
            </a:r>
            <a:r>
              <a:rPr lang="fr-CA" dirty="0" err="1" smtClean="0"/>
              <a:t>dynamic</a:t>
            </a:r>
            <a:r>
              <a:rPr lang="fr-CA" dirty="0" smtClean="0"/>
              <a:t> </a:t>
            </a:r>
            <a:r>
              <a:rPr lang="fr-CA" dirty="0" err="1" smtClean="0"/>
              <a:t>career</a:t>
            </a:r>
            <a:r>
              <a:rPr lang="fr-CA" dirty="0" smtClean="0"/>
              <a:t> </a:t>
            </a:r>
            <a:r>
              <a:rPr lang="fr-CA" dirty="0" err="1" smtClean="0"/>
              <a:t>that</a:t>
            </a:r>
            <a:r>
              <a:rPr lang="fr-CA" dirty="0" smtClean="0"/>
              <a:t> </a:t>
            </a:r>
            <a:r>
              <a:rPr lang="fr-CA" dirty="0" err="1" smtClean="0"/>
              <a:t>will</a:t>
            </a:r>
            <a:r>
              <a:rPr lang="fr-CA" dirty="0" smtClean="0"/>
              <a:t> </a:t>
            </a:r>
            <a:r>
              <a:rPr lang="fr-CA" dirty="0" err="1" smtClean="0"/>
              <a:t>keep</a:t>
            </a:r>
            <a:r>
              <a:rPr lang="fr-CA" dirty="0" smtClean="0"/>
              <a:t> </a:t>
            </a:r>
            <a:r>
              <a:rPr lang="fr-CA" dirty="0" err="1" smtClean="0"/>
              <a:t>you</a:t>
            </a:r>
            <a:r>
              <a:rPr lang="fr-CA" dirty="0" smtClean="0"/>
              <a:t> close to home?</a:t>
            </a:r>
            <a:endParaRPr lang="en-US" dirty="0"/>
          </a:p>
        </p:txBody>
      </p:sp>
    </p:spTree>
    <p:extLst>
      <p:ext uri="{BB962C8B-B14F-4D97-AF65-F5344CB8AC3E}">
        <p14:creationId xmlns:p14="http://schemas.microsoft.com/office/powerpoint/2010/main" val="3498750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91731"/>
            <a:ext cx="8763000" cy="1143000"/>
          </a:xfrm>
        </p:spPr>
        <p:txBody>
          <a:bodyPr>
            <a:normAutofit fontScale="90000"/>
          </a:bodyPr>
          <a:lstStyle/>
          <a:p>
            <a:r>
              <a:rPr lang="en-US" b="1" dirty="0"/>
              <a:t>BECOMING AN URBAN ADMINISTRATOR</a:t>
            </a:r>
            <a:endParaRPr lang="en-US" dirty="0"/>
          </a:p>
        </p:txBody>
      </p:sp>
      <p:sp>
        <p:nvSpPr>
          <p:cNvPr id="4" name="Rectangle 3"/>
          <p:cNvSpPr/>
          <p:nvPr/>
        </p:nvSpPr>
        <p:spPr>
          <a:xfrm>
            <a:off x="6067425" y="1930721"/>
            <a:ext cx="2438400" cy="4019615"/>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262895" y="2232367"/>
            <a:ext cx="2014330" cy="3477875"/>
          </a:xfrm>
          <a:prstGeom prst="rect">
            <a:avLst/>
          </a:prstGeom>
          <a:noFill/>
        </p:spPr>
        <p:txBody>
          <a:bodyPr wrap="square" rtlCol="0">
            <a:spAutoFit/>
          </a:bodyPr>
          <a:lstStyle/>
          <a:p>
            <a:pPr algn="ctr"/>
            <a:r>
              <a:rPr lang="fr-CA" sz="2000" b="1" dirty="0" err="1" smtClean="0">
                <a:solidFill>
                  <a:schemeClr val="bg1"/>
                </a:solidFill>
              </a:rPr>
              <a:t>Apply</a:t>
            </a:r>
            <a:r>
              <a:rPr lang="fr-CA" sz="2000" b="1" dirty="0" smtClean="0">
                <a:solidFill>
                  <a:schemeClr val="bg1"/>
                </a:solidFill>
              </a:rPr>
              <a:t> to the </a:t>
            </a:r>
            <a:r>
              <a:rPr lang="fr-CA" sz="2000" b="1" dirty="0" err="1" smtClean="0">
                <a:solidFill>
                  <a:schemeClr val="bg1"/>
                </a:solidFill>
              </a:rPr>
              <a:t>Urban</a:t>
            </a:r>
            <a:r>
              <a:rPr lang="fr-CA" sz="2000" b="1" dirty="0" smtClean="0">
                <a:solidFill>
                  <a:schemeClr val="bg1"/>
                </a:solidFill>
              </a:rPr>
              <a:t> </a:t>
            </a:r>
            <a:r>
              <a:rPr lang="fr-CA" sz="2000" b="1" dirty="0" err="1" smtClean="0">
                <a:solidFill>
                  <a:schemeClr val="bg1"/>
                </a:solidFill>
              </a:rPr>
              <a:t>Board</a:t>
            </a:r>
            <a:r>
              <a:rPr lang="fr-CA" sz="2000" b="1" dirty="0" smtClean="0">
                <a:solidFill>
                  <a:schemeClr val="bg1"/>
                </a:solidFill>
              </a:rPr>
              <a:t> of </a:t>
            </a:r>
            <a:r>
              <a:rPr lang="fr-CA" sz="2000" b="1" dirty="0" err="1" smtClean="0">
                <a:solidFill>
                  <a:schemeClr val="bg1"/>
                </a:solidFill>
              </a:rPr>
              <a:t>Examiners</a:t>
            </a:r>
            <a:r>
              <a:rPr lang="fr-CA" sz="2000" b="1" dirty="0" smtClean="0">
                <a:solidFill>
                  <a:schemeClr val="bg1"/>
                </a:solidFill>
              </a:rPr>
              <a:t> for a Standard </a:t>
            </a:r>
            <a:r>
              <a:rPr lang="fr-CA" sz="2000" b="1" dirty="0" err="1" smtClean="0">
                <a:solidFill>
                  <a:schemeClr val="bg1"/>
                </a:solidFill>
              </a:rPr>
              <a:t>Certificate</a:t>
            </a:r>
            <a:r>
              <a:rPr lang="fr-CA" sz="2000" b="1" dirty="0" smtClean="0">
                <a:solidFill>
                  <a:schemeClr val="bg1"/>
                </a:solidFill>
              </a:rPr>
              <a:t>.</a:t>
            </a:r>
          </a:p>
          <a:p>
            <a:pPr algn="ctr"/>
            <a:endParaRPr lang="fr-CA" sz="2000" b="1" dirty="0">
              <a:solidFill>
                <a:schemeClr val="bg1"/>
              </a:solidFill>
            </a:endParaRPr>
          </a:p>
          <a:p>
            <a:pPr algn="ctr"/>
            <a:r>
              <a:rPr lang="fr-CA" sz="2000" b="1" dirty="0" err="1" smtClean="0">
                <a:solidFill>
                  <a:schemeClr val="bg1"/>
                </a:solidFill>
              </a:rPr>
              <a:t>Higher</a:t>
            </a:r>
            <a:r>
              <a:rPr lang="fr-CA" sz="2000" b="1" dirty="0" smtClean="0">
                <a:solidFill>
                  <a:schemeClr val="bg1"/>
                </a:solidFill>
              </a:rPr>
              <a:t> </a:t>
            </a:r>
            <a:r>
              <a:rPr lang="fr-CA" sz="2000" b="1" dirty="0" err="1" smtClean="0">
                <a:solidFill>
                  <a:schemeClr val="bg1"/>
                </a:solidFill>
              </a:rPr>
              <a:t>levels</a:t>
            </a:r>
            <a:r>
              <a:rPr lang="fr-CA" sz="2000" b="1" dirty="0" smtClean="0">
                <a:solidFill>
                  <a:schemeClr val="bg1"/>
                </a:solidFill>
              </a:rPr>
              <a:t> of </a:t>
            </a:r>
            <a:r>
              <a:rPr lang="fr-CA" sz="2000" b="1" dirty="0" err="1" smtClean="0">
                <a:solidFill>
                  <a:schemeClr val="bg1"/>
                </a:solidFill>
              </a:rPr>
              <a:t>accreditation</a:t>
            </a:r>
            <a:r>
              <a:rPr lang="fr-CA" sz="2000" b="1" dirty="0" smtClean="0">
                <a:solidFill>
                  <a:schemeClr val="bg1"/>
                </a:solidFill>
              </a:rPr>
              <a:t> are </a:t>
            </a:r>
            <a:r>
              <a:rPr lang="fr-CA" sz="2000" b="1" dirty="0" err="1" smtClean="0">
                <a:solidFill>
                  <a:schemeClr val="bg1"/>
                </a:solidFill>
              </a:rPr>
              <a:t>available</a:t>
            </a:r>
            <a:r>
              <a:rPr lang="fr-CA" sz="2000" b="1" dirty="0" smtClean="0">
                <a:solidFill>
                  <a:schemeClr val="bg1"/>
                </a:solidFill>
              </a:rPr>
              <a:t> </a:t>
            </a:r>
            <a:r>
              <a:rPr lang="fr-CA" sz="2000" b="1" dirty="0" err="1" smtClean="0">
                <a:solidFill>
                  <a:schemeClr val="bg1"/>
                </a:solidFill>
              </a:rPr>
              <a:t>with</a:t>
            </a:r>
            <a:r>
              <a:rPr lang="fr-CA" sz="2000" b="1" dirty="0" smtClean="0">
                <a:solidFill>
                  <a:schemeClr val="bg1"/>
                </a:solidFill>
              </a:rPr>
              <a:t> </a:t>
            </a:r>
            <a:r>
              <a:rPr lang="fr-CA" sz="2000" b="1" dirty="0" err="1" smtClean="0">
                <a:solidFill>
                  <a:schemeClr val="bg1"/>
                </a:solidFill>
              </a:rPr>
              <a:t>further</a:t>
            </a:r>
            <a:r>
              <a:rPr lang="fr-CA" sz="2000" b="1" dirty="0" smtClean="0">
                <a:solidFill>
                  <a:schemeClr val="bg1"/>
                </a:solidFill>
              </a:rPr>
              <a:t> </a:t>
            </a:r>
            <a:r>
              <a:rPr lang="fr-CA" sz="2000" b="1" dirty="0" err="1" smtClean="0">
                <a:solidFill>
                  <a:schemeClr val="bg1"/>
                </a:solidFill>
              </a:rPr>
              <a:t>study</a:t>
            </a:r>
            <a:r>
              <a:rPr lang="fr-CA" sz="2000" b="1" dirty="0" smtClean="0">
                <a:solidFill>
                  <a:schemeClr val="bg1"/>
                </a:solidFill>
              </a:rPr>
              <a:t> and </a:t>
            </a:r>
            <a:r>
              <a:rPr lang="fr-CA" sz="2000" b="1" dirty="0" err="1" smtClean="0">
                <a:solidFill>
                  <a:schemeClr val="bg1"/>
                </a:solidFill>
              </a:rPr>
              <a:t>experience</a:t>
            </a:r>
            <a:r>
              <a:rPr lang="fr-CA" sz="2000" b="1" dirty="0" smtClean="0">
                <a:solidFill>
                  <a:schemeClr val="bg1"/>
                </a:solidFill>
              </a:rPr>
              <a:t>.</a:t>
            </a:r>
            <a:endParaRPr lang="en-US" sz="2000" b="1" dirty="0">
              <a:solidFill>
                <a:schemeClr val="bg1"/>
              </a:solidFill>
            </a:endParaRPr>
          </a:p>
        </p:txBody>
      </p:sp>
      <p:sp>
        <p:nvSpPr>
          <p:cNvPr id="6" name="Rectangle 5"/>
          <p:cNvSpPr/>
          <p:nvPr/>
        </p:nvSpPr>
        <p:spPr>
          <a:xfrm>
            <a:off x="762000" y="1930721"/>
            <a:ext cx="2667000" cy="964879"/>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62000" y="4738580"/>
            <a:ext cx="2667000" cy="1211756"/>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b="1">
                <a:solidFill>
                  <a:schemeClr val="bg1"/>
                </a:solidFill>
              </a:rPr>
              <a:t>Bachelor of Commerce, Business or Public Administration</a:t>
            </a:r>
          </a:p>
          <a:p>
            <a:pPr algn="ctr"/>
            <a:r>
              <a:rPr lang="fr-CA" sz="1200" b="1">
                <a:solidFill>
                  <a:schemeClr val="bg1"/>
                </a:solidFill>
              </a:rPr>
              <a:t>(from an accredited university)</a:t>
            </a:r>
            <a:endParaRPr lang="fr-CA" sz="1200" b="1" dirty="0">
              <a:solidFill>
                <a:schemeClr val="bg1"/>
              </a:solidFill>
            </a:endParaRPr>
          </a:p>
        </p:txBody>
      </p:sp>
      <p:sp>
        <p:nvSpPr>
          <p:cNvPr id="8" name="Rectangle 7"/>
          <p:cNvSpPr/>
          <p:nvPr/>
        </p:nvSpPr>
        <p:spPr>
          <a:xfrm>
            <a:off x="762000" y="3217909"/>
            <a:ext cx="2667000" cy="1219200"/>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819150" y="1974578"/>
            <a:ext cx="2552700" cy="877163"/>
          </a:xfrm>
          <a:prstGeom prst="rect">
            <a:avLst/>
          </a:prstGeom>
          <a:noFill/>
        </p:spPr>
        <p:txBody>
          <a:bodyPr wrap="square" rtlCol="0">
            <a:spAutoFit/>
          </a:bodyPr>
          <a:lstStyle/>
          <a:p>
            <a:pPr algn="ctr"/>
            <a:r>
              <a:rPr lang="fr-CA" sz="1600" b="1" dirty="0" err="1" smtClean="0">
                <a:solidFill>
                  <a:schemeClr val="bg1"/>
                </a:solidFill>
              </a:rPr>
              <a:t>Certificate</a:t>
            </a:r>
            <a:r>
              <a:rPr lang="fr-CA" sz="1600" b="1" dirty="0" smtClean="0">
                <a:solidFill>
                  <a:schemeClr val="bg1"/>
                </a:solidFill>
              </a:rPr>
              <a:t> in Local </a:t>
            </a:r>
            <a:r>
              <a:rPr lang="fr-CA" sz="1600" b="1" dirty="0" err="1" smtClean="0">
                <a:solidFill>
                  <a:schemeClr val="bg1"/>
                </a:solidFill>
              </a:rPr>
              <a:t>Government</a:t>
            </a:r>
            <a:r>
              <a:rPr lang="fr-CA" sz="1600" b="1" dirty="0" smtClean="0">
                <a:solidFill>
                  <a:schemeClr val="bg1"/>
                </a:solidFill>
              </a:rPr>
              <a:t> </a:t>
            </a:r>
            <a:r>
              <a:rPr lang="fr-CA" sz="1600" b="1" dirty="0" err="1" smtClean="0">
                <a:solidFill>
                  <a:schemeClr val="bg1"/>
                </a:solidFill>
              </a:rPr>
              <a:t>Authority</a:t>
            </a:r>
            <a:endParaRPr lang="fr-CA" sz="1600" b="1" dirty="0" smtClean="0">
              <a:solidFill>
                <a:schemeClr val="bg1"/>
              </a:solidFill>
            </a:endParaRPr>
          </a:p>
          <a:p>
            <a:pPr algn="ctr"/>
            <a:endParaRPr lang="fr-CA" sz="800" b="1" dirty="0" smtClean="0">
              <a:solidFill>
                <a:schemeClr val="bg1"/>
              </a:solidFill>
            </a:endParaRPr>
          </a:p>
          <a:p>
            <a:pPr algn="ctr"/>
            <a:r>
              <a:rPr lang="fr-CA" sz="1100" b="1" dirty="0" err="1" smtClean="0">
                <a:solidFill>
                  <a:schemeClr val="bg1"/>
                </a:solidFill>
              </a:rPr>
              <a:t>University</a:t>
            </a:r>
            <a:r>
              <a:rPr lang="fr-CA" sz="1100" b="1" dirty="0" smtClean="0">
                <a:solidFill>
                  <a:schemeClr val="bg1"/>
                </a:solidFill>
              </a:rPr>
              <a:t> of Regina (online option)</a:t>
            </a:r>
            <a:endParaRPr lang="en-US" sz="1100" b="1" dirty="0">
              <a:solidFill>
                <a:schemeClr val="bg1"/>
              </a:solidFill>
            </a:endParaRPr>
          </a:p>
        </p:txBody>
      </p:sp>
      <p:sp>
        <p:nvSpPr>
          <p:cNvPr id="10" name="TextBox 9"/>
          <p:cNvSpPr txBox="1"/>
          <p:nvPr/>
        </p:nvSpPr>
        <p:spPr>
          <a:xfrm>
            <a:off x="787667" y="3427586"/>
            <a:ext cx="2552700" cy="877163"/>
          </a:xfrm>
          <a:prstGeom prst="rect">
            <a:avLst/>
          </a:prstGeom>
          <a:noFill/>
        </p:spPr>
        <p:txBody>
          <a:bodyPr wrap="square" rtlCol="0">
            <a:spAutoFit/>
          </a:bodyPr>
          <a:lstStyle/>
          <a:p>
            <a:pPr algn="ctr"/>
            <a:r>
              <a:rPr lang="fr-CA" sz="1600" b="1" dirty="0" smtClean="0">
                <a:solidFill>
                  <a:schemeClr val="bg1"/>
                </a:solidFill>
              </a:rPr>
              <a:t>Public Admin </a:t>
            </a:r>
            <a:r>
              <a:rPr lang="fr-CA" sz="1600" b="1" dirty="0" err="1" smtClean="0">
                <a:solidFill>
                  <a:schemeClr val="bg1"/>
                </a:solidFill>
              </a:rPr>
              <a:t>Certificate</a:t>
            </a:r>
            <a:r>
              <a:rPr lang="fr-CA" sz="1600" b="1" dirty="0" smtClean="0">
                <a:solidFill>
                  <a:schemeClr val="bg1"/>
                </a:solidFill>
              </a:rPr>
              <a:t> or </a:t>
            </a:r>
          </a:p>
          <a:p>
            <a:pPr algn="ctr"/>
            <a:r>
              <a:rPr lang="fr-CA" sz="1600" b="1" dirty="0" smtClean="0">
                <a:solidFill>
                  <a:schemeClr val="bg1"/>
                </a:solidFill>
              </a:rPr>
              <a:t>Business Admin </a:t>
            </a:r>
            <a:r>
              <a:rPr lang="fr-CA" sz="1600" b="1" dirty="0" err="1" smtClean="0">
                <a:solidFill>
                  <a:schemeClr val="bg1"/>
                </a:solidFill>
              </a:rPr>
              <a:t>Certificate</a:t>
            </a:r>
            <a:endParaRPr lang="fr-CA" sz="1600" b="1" dirty="0" smtClean="0">
              <a:solidFill>
                <a:schemeClr val="bg1"/>
              </a:solidFill>
            </a:endParaRPr>
          </a:p>
          <a:p>
            <a:pPr algn="ctr"/>
            <a:endParaRPr lang="fr-CA" sz="800" b="1" dirty="0" smtClean="0">
              <a:solidFill>
                <a:schemeClr val="bg1"/>
              </a:solidFill>
            </a:endParaRPr>
          </a:p>
          <a:p>
            <a:pPr algn="ctr"/>
            <a:r>
              <a:rPr lang="fr-CA" sz="1100" b="1" dirty="0" smtClean="0">
                <a:solidFill>
                  <a:schemeClr val="bg1"/>
                </a:solidFill>
              </a:rPr>
              <a:t>(</a:t>
            </a:r>
            <a:r>
              <a:rPr lang="fr-CA" sz="1100" b="1" dirty="0" err="1" smtClean="0">
                <a:solidFill>
                  <a:schemeClr val="bg1"/>
                </a:solidFill>
              </a:rPr>
              <a:t>from</a:t>
            </a:r>
            <a:r>
              <a:rPr lang="fr-CA" sz="1100" b="1" dirty="0" smtClean="0">
                <a:solidFill>
                  <a:schemeClr val="bg1"/>
                </a:solidFill>
              </a:rPr>
              <a:t> an </a:t>
            </a:r>
            <a:r>
              <a:rPr lang="fr-CA" sz="1100" b="1" dirty="0" err="1" smtClean="0">
                <a:solidFill>
                  <a:schemeClr val="bg1"/>
                </a:solidFill>
              </a:rPr>
              <a:t>accredited</a:t>
            </a:r>
            <a:r>
              <a:rPr lang="fr-CA" sz="1100" b="1" dirty="0" smtClean="0">
                <a:solidFill>
                  <a:schemeClr val="bg1"/>
                </a:solidFill>
              </a:rPr>
              <a:t> </a:t>
            </a:r>
            <a:r>
              <a:rPr lang="fr-CA" sz="1100" b="1" dirty="0" err="1" smtClean="0">
                <a:solidFill>
                  <a:schemeClr val="bg1"/>
                </a:solidFill>
              </a:rPr>
              <a:t>college</a:t>
            </a:r>
            <a:r>
              <a:rPr lang="fr-CA" sz="1100" b="1" dirty="0" smtClean="0">
                <a:solidFill>
                  <a:schemeClr val="bg1"/>
                </a:solidFill>
              </a:rPr>
              <a:t> or </a:t>
            </a:r>
            <a:r>
              <a:rPr lang="fr-CA" sz="1100" b="1" dirty="0" err="1" smtClean="0">
                <a:solidFill>
                  <a:schemeClr val="bg1"/>
                </a:solidFill>
              </a:rPr>
              <a:t>institute</a:t>
            </a:r>
            <a:r>
              <a:rPr lang="fr-CA" sz="1100" b="1" dirty="0">
                <a:solidFill>
                  <a:schemeClr val="bg1"/>
                </a:solidFill>
              </a:rPr>
              <a:t>)</a:t>
            </a:r>
            <a:endParaRPr lang="en-US" sz="1100" b="1" dirty="0">
              <a:solidFill>
                <a:schemeClr val="bg1"/>
              </a:solidFill>
            </a:endParaRPr>
          </a:p>
        </p:txBody>
      </p:sp>
      <p:sp>
        <p:nvSpPr>
          <p:cNvPr id="11" name="TextBox 10"/>
          <p:cNvSpPr txBox="1"/>
          <p:nvPr/>
        </p:nvSpPr>
        <p:spPr>
          <a:xfrm>
            <a:off x="1875728" y="2887478"/>
            <a:ext cx="439544" cy="338554"/>
          </a:xfrm>
          <a:prstGeom prst="rect">
            <a:avLst/>
          </a:prstGeom>
          <a:noFill/>
        </p:spPr>
        <p:txBody>
          <a:bodyPr wrap="none" rtlCol="0">
            <a:spAutoFit/>
          </a:bodyPr>
          <a:lstStyle/>
          <a:p>
            <a:r>
              <a:rPr lang="fr-CA" sz="1600" b="1" dirty="0" smtClean="0"/>
              <a:t>OR</a:t>
            </a:r>
            <a:endParaRPr lang="en-US" sz="1600" b="1" dirty="0"/>
          </a:p>
        </p:txBody>
      </p:sp>
      <p:sp>
        <p:nvSpPr>
          <p:cNvPr id="12" name="TextBox 11"/>
          <p:cNvSpPr txBox="1"/>
          <p:nvPr/>
        </p:nvSpPr>
        <p:spPr>
          <a:xfrm>
            <a:off x="1875728" y="4420864"/>
            <a:ext cx="439544" cy="338554"/>
          </a:xfrm>
          <a:prstGeom prst="rect">
            <a:avLst/>
          </a:prstGeom>
          <a:noFill/>
        </p:spPr>
        <p:txBody>
          <a:bodyPr wrap="none" rtlCol="0">
            <a:spAutoFit/>
          </a:bodyPr>
          <a:lstStyle/>
          <a:p>
            <a:r>
              <a:rPr lang="fr-CA" sz="1600" b="1" dirty="0" smtClean="0"/>
              <a:t>OR</a:t>
            </a:r>
            <a:endParaRPr lang="en-US" sz="1600" b="1" dirty="0"/>
          </a:p>
        </p:txBody>
      </p:sp>
      <p:sp>
        <p:nvSpPr>
          <p:cNvPr id="13" name="Rectangle 12"/>
          <p:cNvSpPr/>
          <p:nvPr/>
        </p:nvSpPr>
        <p:spPr>
          <a:xfrm>
            <a:off x="3818998" y="1930720"/>
            <a:ext cx="1819802" cy="4019615"/>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847889" y="2170812"/>
            <a:ext cx="1793608" cy="3539430"/>
          </a:xfrm>
          <a:prstGeom prst="rect">
            <a:avLst/>
          </a:prstGeom>
          <a:noFill/>
        </p:spPr>
        <p:txBody>
          <a:bodyPr wrap="square" rtlCol="0">
            <a:spAutoFit/>
          </a:bodyPr>
          <a:lstStyle/>
          <a:p>
            <a:pPr algn="ctr"/>
            <a:r>
              <a:rPr lang="fr-CA" b="1" dirty="0" err="1" smtClean="0">
                <a:solidFill>
                  <a:schemeClr val="bg1"/>
                </a:solidFill>
              </a:rPr>
              <a:t>Get</a:t>
            </a:r>
            <a:r>
              <a:rPr lang="fr-CA" b="1" dirty="0" smtClean="0">
                <a:solidFill>
                  <a:schemeClr val="bg1"/>
                </a:solidFill>
              </a:rPr>
              <a:t> </a:t>
            </a:r>
            <a:r>
              <a:rPr lang="fr-CA" b="1" dirty="0" err="1" smtClean="0">
                <a:solidFill>
                  <a:schemeClr val="bg1"/>
                </a:solidFill>
              </a:rPr>
              <a:t>experience</a:t>
            </a:r>
            <a:r>
              <a:rPr lang="fr-CA" b="1" dirty="0" smtClean="0">
                <a:solidFill>
                  <a:schemeClr val="bg1"/>
                </a:solidFill>
              </a:rPr>
              <a:t> </a:t>
            </a:r>
            <a:r>
              <a:rPr lang="fr-CA" b="1" dirty="0" err="1" smtClean="0">
                <a:solidFill>
                  <a:schemeClr val="bg1"/>
                </a:solidFill>
              </a:rPr>
              <a:t>working</a:t>
            </a:r>
            <a:r>
              <a:rPr lang="fr-CA" b="1" dirty="0" smtClean="0">
                <a:solidFill>
                  <a:schemeClr val="bg1"/>
                </a:solidFill>
              </a:rPr>
              <a:t> in a </a:t>
            </a:r>
            <a:r>
              <a:rPr lang="fr-CA" b="1" dirty="0" err="1" smtClean="0">
                <a:solidFill>
                  <a:schemeClr val="bg1"/>
                </a:solidFill>
              </a:rPr>
              <a:t>muncipal</a:t>
            </a:r>
            <a:r>
              <a:rPr lang="fr-CA" b="1" dirty="0" smtClean="0">
                <a:solidFill>
                  <a:schemeClr val="bg1"/>
                </a:solidFill>
              </a:rPr>
              <a:t> office.  </a:t>
            </a:r>
          </a:p>
          <a:p>
            <a:pPr algn="ctr"/>
            <a:endParaRPr lang="fr-CA" sz="1400" b="1" dirty="0" smtClean="0">
              <a:solidFill>
                <a:schemeClr val="bg1"/>
              </a:solidFill>
            </a:endParaRPr>
          </a:p>
          <a:p>
            <a:pPr algn="ctr"/>
            <a:r>
              <a:rPr lang="fr-CA" sz="1200" b="1" dirty="0" smtClean="0">
                <a:solidFill>
                  <a:schemeClr val="bg1"/>
                </a:solidFill>
              </a:rPr>
              <a:t>You </a:t>
            </a:r>
            <a:r>
              <a:rPr lang="fr-CA" sz="1200" b="1" dirty="0" err="1" smtClean="0">
                <a:solidFill>
                  <a:schemeClr val="bg1"/>
                </a:solidFill>
              </a:rPr>
              <a:t>will</a:t>
            </a:r>
            <a:r>
              <a:rPr lang="fr-CA" sz="1200" b="1" dirty="0" smtClean="0">
                <a:solidFill>
                  <a:schemeClr val="bg1"/>
                </a:solidFill>
              </a:rPr>
              <a:t> </a:t>
            </a:r>
            <a:r>
              <a:rPr lang="fr-CA" sz="1200" b="1" dirty="0" err="1" smtClean="0">
                <a:solidFill>
                  <a:schemeClr val="bg1"/>
                </a:solidFill>
              </a:rPr>
              <a:t>need</a:t>
            </a:r>
            <a:r>
              <a:rPr lang="fr-CA" sz="1200" b="1" dirty="0" smtClean="0">
                <a:solidFill>
                  <a:schemeClr val="bg1"/>
                </a:solidFill>
              </a:rPr>
              <a:t> a minimum of 1,800 </a:t>
            </a:r>
            <a:r>
              <a:rPr lang="fr-CA" sz="1200" b="1" dirty="0" err="1" smtClean="0">
                <a:solidFill>
                  <a:schemeClr val="bg1"/>
                </a:solidFill>
              </a:rPr>
              <a:t>hours</a:t>
            </a:r>
            <a:r>
              <a:rPr lang="fr-CA" sz="1200" b="1" dirty="0" smtClean="0">
                <a:solidFill>
                  <a:schemeClr val="bg1"/>
                </a:solidFill>
              </a:rPr>
              <a:t> (one </a:t>
            </a:r>
            <a:r>
              <a:rPr lang="fr-CA" sz="1200" b="1" dirty="0" err="1" smtClean="0">
                <a:solidFill>
                  <a:schemeClr val="bg1"/>
                </a:solidFill>
              </a:rPr>
              <a:t>year</a:t>
            </a:r>
            <a:r>
              <a:rPr lang="fr-CA" sz="1200" b="1" dirty="0" smtClean="0">
                <a:solidFill>
                  <a:schemeClr val="bg1"/>
                </a:solidFill>
              </a:rPr>
              <a:t>) </a:t>
            </a:r>
            <a:r>
              <a:rPr lang="fr-CA" sz="1200" b="1" dirty="0" err="1" smtClean="0">
                <a:solidFill>
                  <a:schemeClr val="bg1"/>
                </a:solidFill>
              </a:rPr>
              <a:t>experience</a:t>
            </a:r>
            <a:r>
              <a:rPr lang="fr-CA" sz="1200" b="1" dirty="0" smtClean="0">
                <a:solidFill>
                  <a:schemeClr val="bg1"/>
                </a:solidFill>
              </a:rPr>
              <a:t> </a:t>
            </a:r>
            <a:r>
              <a:rPr lang="fr-CA" sz="1200" b="1" dirty="0" err="1" smtClean="0">
                <a:solidFill>
                  <a:schemeClr val="bg1"/>
                </a:solidFill>
              </a:rPr>
              <a:t>working</a:t>
            </a:r>
            <a:r>
              <a:rPr lang="fr-CA" sz="1200" b="1" dirty="0" smtClean="0">
                <a:solidFill>
                  <a:schemeClr val="bg1"/>
                </a:solidFill>
              </a:rPr>
              <a:t> in a </a:t>
            </a:r>
            <a:r>
              <a:rPr lang="fr-CA" sz="1200" b="1" dirty="0" err="1" smtClean="0">
                <a:solidFill>
                  <a:schemeClr val="bg1"/>
                </a:solidFill>
              </a:rPr>
              <a:t>municipality</a:t>
            </a:r>
            <a:r>
              <a:rPr lang="fr-CA" sz="1200" b="1" dirty="0" smtClean="0">
                <a:solidFill>
                  <a:schemeClr val="bg1"/>
                </a:solidFill>
              </a:rPr>
              <a:t>.</a:t>
            </a:r>
          </a:p>
          <a:p>
            <a:pPr algn="ctr"/>
            <a:endParaRPr lang="fr-CA" sz="1200" b="1" dirty="0" smtClean="0">
              <a:solidFill>
                <a:schemeClr val="bg1"/>
              </a:solidFill>
            </a:endParaRPr>
          </a:p>
          <a:p>
            <a:pPr algn="ctr"/>
            <a:endParaRPr lang="fr-CA" sz="1200" b="1" dirty="0" smtClean="0">
              <a:solidFill>
                <a:schemeClr val="bg1"/>
              </a:solidFill>
            </a:endParaRPr>
          </a:p>
          <a:p>
            <a:pPr algn="ctr"/>
            <a:r>
              <a:rPr lang="fr-CA" sz="1200" b="1" dirty="0" smtClean="0">
                <a:solidFill>
                  <a:schemeClr val="bg1"/>
                </a:solidFill>
              </a:rPr>
              <a:t>This </a:t>
            </a:r>
            <a:r>
              <a:rPr lang="fr-CA" sz="1200" b="1" dirty="0" err="1" smtClean="0">
                <a:solidFill>
                  <a:schemeClr val="bg1"/>
                </a:solidFill>
              </a:rPr>
              <a:t>can</a:t>
            </a:r>
            <a:r>
              <a:rPr lang="fr-CA" sz="1200" b="1" dirty="0" smtClean="0">
                <a:solidFill>
                  <a:schemeClr val="bg1"/>
                </a:solidFill>
              </a:rPr>
              <a:t> </a:t>
            </a:r>
            <a:r>
              <a:rPr lang="fr-CA" sz="1200" b="1" dirty="0" err="1" smtClean="0">
                <a:solidFill>
                  <a:schemeClr val="bg1"/>
                </a:solidFill>
              </a:rPr>
              <a:t>be</a:t>
            </a:r>
            <a:r>
              <a:rPr lang="fr-CA" sz="1200" b="1" dirty="0" smtClean="0">
                <a:solidFill>
                  <a:schemeClr val="bg1"/>
                </a:solidFill>
              </a:rPr>
              <a:t> </a:t>
            </a:r>
            <a:r>
              <a:rPr lang="fr-CA" sz="1200" b="1" dirty="0" err="1" smtClean="0">
                <a:solidFill>
                  <a:schemeClr val="bg1"/>
                </a:solidFill>
              </a:rPr>
              <a:t>done</a:t>
            </a:r>
            <a:r>
              <a:rPr lang="fr-CA" sz="1200" b="1" dirty="0" smtClean="0">
                <a:solidFill>
                  <a:schemeClr val="bg1"/>
                </a:solidFill>
              </a:rPr>
              <a:t> by </a:t>
            </a:r>
            <a:r>
              <a:rPr lang="fr-CA" sz="1200" b="1" dirty="0" err="1" smtClean="0">
                <a:solidFill>
                  <a:schemeClr val="bg1"/>
                </a:solidFill>
              </a:rPr>
              <a:t>working</a:t>
            </a:r>
            <a:r>
              <a:rPr lang="fr-CA" sz="1200" b="1" dirty="0" smtClean="0">
                <a:solidFill>
                  <a:schemeClr val="bg1"/>
                </a:solidFill>
              </a:rPr>
              <a:t> as an assistant </a:t>
            </a:r>
            <a:r>
              <a:rPr lang="fr-CA" sz="1200" b="1" dirty="0" err="1" smtClean="0">
                <a:solidFill>
                  <a:schemeClr val="bg1"/>
                </a:solidFill>
              </a:rPr>
              <a:t>administrator</a:t>
            </a:r>
            <a:r>
              <a:rPr lang="fr-CA" sz="1200" b="1" dirty="0" smtClean="0">
                <a:solidFill>
                  <a:schemeClr val="bg1"/>
                </a:solidFill>
              </a:rPr>
              <a:t> </a:t>
            </a:r>
            <a:r>
              <a:rPr lang="fr-CA" sz="1200" b="1" dirty="0" err="1" smtClean="0">
                <a:solidFill>
                  <a:schemeClr val="bg1"/>
                </a:solidFill>
              </a:rPr>
              <a:t>under</a:t>
            </a:r>
            <a:r>
              <a:rPr lang="fr-CA" sz="1200" b="1" dirty="0" smtClean="0">
                <a:solidFill>
                  <a:schemeClr val="bg1"/>
                </a:solidFill>
              </a:rPr>
              <a:t> the supervision of a </a:t>
            </a:r>
            <a:r>
              <a:rPr lang="fr-CA" sz="1200" b="1" dirty="0" err="1" smtClean="0">
                <a:solidFill>
                  <a:schemeClr val="bg1"/>
                </a:solidFill>
              </a:rPr>
              <a:t>certified</a:t>
            </a:r>
            <a:r>
              <a:rPr lang="fr-CA" sz="1200" b="1" dirty="0" smtClean="0">
                <a:solidFill>
                  <a:schemeClr val="bg1"/>
                </a:solidFill>
              </a:rPr>
              <a:t> </a:t>
            </a:r>
            <a:r>
              <a:rPr lang="fr-CA" sz="1200" b="1" dirty="0" err="1" smtClean="0">
                <a:solidFill>
                  <a:schemeClr val="bg1"/>
                </a:solidFill>
              </a:rPr>
              <a:t>administrator</a:t>
            </a:r>
            <a:r>
              <a:rPr lang="fr-CA" sz="1200" b="1" dirty="0" smtClean="0">
                <a:solidFill>
                  <a:schemeClr val="bg1"/>
                </a:solidFill>
              </a:rPr>
              <a:t>.  There are </a:t>
            </a:r>
            <a:r>
              <a:rPr lang="fr-CA" sz="1200" b="1" dirty="0" err="1" smtClean="0">
                <a:solidFill>
                  <a:schemeClr val="bg1"/>
                </a:solidFill>
              </a:rPr>
              <a:t>also</a:t>
            </a:r>
            <a:r>
              <a:rPr lang="fr-CA" sz="1200" b="1" dirty="0" smtClean="0">
                <a:solidFill>
                  <a:schemeClr val="bg1"/>
                </a:solidFill>
              </a:rPr>
              <a:t> </a:t>
            </a:r>
            <a:r>
              <a:rPr lang="fr-CA" sz="1200" b="1" dirty="0" err="1" smtClean="0">
                <a:solidFill>
                  <a:schemeClr val="bg1"/>
                </a:solidFill>
              </a:rPr>
              <a:t>mentoring</a:t>
            </a:r>
            <a:r>
              <a:rPr lang="fr-CA" sz="1200" b="1" dirty="0" smtClean="0">
                <a:solidFill>
                  <a:schemeClr val="bg1"/>
                </a:solidFill>
              </a:rPr>
              <a:t> options </a:t>
            </a:r>
            <a:r>
              <a:rPr lang="fr-CA" sz="1200" b="1" dirty="0" err="1" smtClean="0">
                <a:solidFill>
                  <a:schemeClr val="bg1"/>
                </a:solidFill>
              </a:rPr>
              <a:t>available</a:t>
            </a:r>
            <a:r>
              <a:rPr lang="fr-CA" sz="1200" b="1" dirty="0" smtClean="0">
                <a:solidFill>
                  <a:schemeClr val="bg1"/>
                </a:solidFill>
              </a:rPr>
              <a:t>.</a:t>
            </a:r>
            <a:endParaRPr lang="en-US" sz="1200" b="1" dirty="0">
              <a:solidFill>
                <a:schemeClr val="bg1"/>
              </a:solidFill>
            </a:endParaRPr>
          </a:p>
        </p:txBody>
      </p:sp>
      <p:sp>
        <p:nvSpPr>
          <p:cNvPr id="15" name="TextBox 14"/>
          <p:cNvSpPr txBox="1"/>
          <p:nvPr/>
        </p:nvSpPr>
        <p:spPr>
          <a:xfrm>
            <a:off x="762000" y="1194306"/>
            <a:ext cx="2667000" cy="584775"/>
          </a:xfrm>
          <a:prstGeom prst="rect">
            <a:avLst/>
          </a:prstGeom>
          <a:noFill/>
        </p:spPr>
        <p:txBody>
          <a:bodyPr wrap="square" rtlCol="0">
            <a:spAutoFit/>
          </a:bodyPr>
          <a:lstStyle/>
          <a:p>
            <a:pPr algn="ctr"/>
            <a:r>
              <a:rPr lang="fr-CA" sz="2000" b="1" dirty="0" smtClean="0"/>
              <a:t>STEP #1</a:t>
            </a:r>
            <a:r>
              <a:rPr lang="fr-CA" sz="2000" b="1" dirty="0"/>
              <a:t>:</a:t>
            </a:r>
            <a:r>
              <a:rPr lang="fr-CA" sz="2000" b="1" dirty="0" smtClean="0"/>
              <a:t> STUDY</a:t>
            </a:r>
          </a:p>
          <a:p>
            <a:pPr algn="ctr"/>
            <a:r>
              <a:rPr lang="fr-CA" sz="1200" dirty="0" smtClean="0"/>
              <a:t>(</a:t>
            </a:r>
            <a:r>
              <a:rPr lang="fr-CA" sz="1200" dirty="0" err="1" smtClean="0"/>
              <a:t>Choose</a:t>
            </a:r>
            <a:r>
              <a:rPr lang="fr-CA" sz="1200" dirty="0" smtClean="0"/>
              <a:t> one of the </a:t>
            </a:r>
            <a:r>
              <a:rPr lang="fr-CA" sz="1200" dirty="0" err="1" smtClean="0"/>
              <a:t>following</a:t>
            </a:r>
            <a:r>
              <a:rPr lang="fr-CA" sz="1200" dirty="0" smtClean="0"/>
              <a:t> programs)</a:t>
            </a:r>
            <a:endParaRPr lang="en-US" sz="1200" dirty="0"/>
          </a:p>
        </p:txBody>
      </p:sp>
      <p:sp>
        <p:nvSpPr>
          <p:cNvPr id="16" name="TextBox 15"/>
          <p:cNvSpPr txBox="1"/>
          <p:nvPr/>
        </p:nvSpPr>
        <p:spPr>
          <a:xfrm>
            <a:off x="3311792" y="1184781"/>
            <a:ext cx="2667000" cy="400110"/>
          </a:xfrm>
          <a:prstGeom prst="rect">
            <a:avLst/>
          </a:prstGeom>
          <a:noFill/>
        </p:spPr>
        <p:txBody>
          <a:bodyPr wrap="square" rtlCol="0">
            <a:spAutoFit/>
          </a:bodyPr>
          <a:lstStyle/>
          <a:p>
            <a:pPr algn="ctr"/>
            <a:r>
              <a:rPr lang="fr-CA" sz="2000" b="1" dirty="0" smtClean="0"/>
              <a:t>STEP #2: WORK</a:t>
            </a:r>
          </a:p>
        </p:txBody>
      </p:sp>
      <p:sp>
        <p:nvSpPr>
          <p:cNvPr id="17" name="TextBox 16"/>
          <p:cNvSpPr txBox="1"/>
          <p:nvPr/>
        </p:nvSpPr>
        <p:spPr>
          <a:xfrm>
            <a:off x="5953125" y="1194306"/>
            <a:ext cx="2667000" cy="400110"/>
          </a:xfrm>
          <a:prstGeom prst="rect">
            <a:avLst/>
          </a:prstGeom>
          <a:noFill/>
        </p:spPr>
        <p:txBody>
          <a:bodyPr wrap="square" rtlCol="0">
            <a:spAutoFit/>
          </a:bodyPr>
          <a:lstStyle/>
          <a:p>
            <a:pPr algn="ctr"/>
            <a:r>
              <a:rPr lang="fr-CA" sz="2000" b="1" dirty="0" smtClean="0"/>
              <a:t>STEP #3: GET CERTIFIED</a:t>
            </a:r>
          </a:p>
        </p:txBody>
      </p:sp>
    </p:spTree>
    <p:extLst>
      <p:ext uri="{BB962C8B-B14F-4D97-AF65-F5344CB8AC3E}">
        <p14:creationId xmlns:p14="http://schemas.microsoft.com/office/powerpoint/2010/main" val="853265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91731"/>
            <a:ext cx="8763000" cy="1143000"/>
          </a:xfrm>
        </p:spPr>
        <p:txBody>
          <a:bodyPr>
            <a:normAutofit fontScale="90000"/>
          </a:bodyPr>
          <a:lstStyle/>
          <a:p>
            <a:r>
              <a:rPr lang="en-US" b="1" dirty="0"/>
              <a:t>BECOMING </a:t>
            </a:r>
            <a:r>
              <a:rPr lang="en-US" b="1" dirty="0" smtClean="0"/>
              <a:t>A NORTHERN ADMINISTRATOR</a:t>
            </a:r>
            <a:endParaRPr lang="en-US" dirty="0"/>
          </a:p>
        </p:txBody>
      </p:sp>
      <p:sp>
        <p:nvSpPr>
          <p:cNvPr id="4" name="Rectangle 3"/>
          <p:cNvSpPr/>
          <p:nvPr/>
        </p:nvSpPr>
        <p:spPr>
          <a:xfrm>
            <a:off x="6067425" y="1930721"/>
            <a:ext cx="2438400" cy="4019615"/>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262895" y="2232367"/>
            <a:ext cx="2014330" cy="3477875"/>
          </a:xfrm>
          <a:prstGeom prst="rect">
            <a:avLst/>
          </a:prstGeom>
          <a:noFill/>
        </p:spPr>
        <p:txBody>
          <a:bodyPr wrap="square" rtlCol="0">
            <a:spAutoFit/>
          </a:bodyPr>
          <a:lstStyle/>
          <a:p>
            <a:pPr algn="ctr"/>
            <a:r>
              <a:rPr lang="fr-CA" sz="2000" b="1" dirty="0" err="1" smtClean="0">
                <a:solidFill>
                  <a:schemeClr val="bg1"/>
                </a:solidFill>
              </a:rPr>
              <a:t>Apply</a:t>
            </a:r>
            <a:r>
              <a:rPr lang="fr-CA" sz="2000" b="1" dirty="0" smtClean="0">
                <a:solidFill>
                  <a:schemeClr val="bg1"/>
                </a:solidFill>
              </a:rPr>
              <a:t> to the </a:t>
            </a:r>
            <a:r>
              <a:rPr lang="fr-CA" sz="2000" b="1" dirty="0" err="1" smtClean="0">
                <a:solidFill>
                  <a:schemeClr val="bg1"/>
                </a:solidFill>
              </a:rPr>
              <a:t>Urban</a:t>
            </a:r>
            <a:r>
              <a:rPr lang="fr-CA" sz="2000" b="1" dirty="0" smtClean="0">
                <a:solidFill>
                  <a:schemeClr val="bg1"/>
                </a:solidFill>
              </a:rPr>
              <a:t> </a:t>
            </a:r>
            <a:r>
              <a:rPr lang="fr-CA" sz="2000" b="1" dirty="0" err="1" smtClean="0">
                <a:solidFill>
                  <a:schemeClr val="bg1"/>
                </a:solidFill>
              </a:rPr>
              <a:t>Board</a:t>
            </a:r>
            <a:r>
              <a:rPr lang="fr-CA" sz="2000" b="1" dirty="0" smtClean="0">
                <a:solidFill>
                  <a:schemeClr val="bg1"/>
                </a:solidFill>
              </a:rPr>
              <a:t> of </a:t>
            </a:r>
            <a:r>
              <a:rPr lang="fr-CA" sz="2000" b="1" dirty="0" err="1" smtClean="0">
                <a:solidFill>
                  <a:schemeClr val="bg1"/>
                </a:solidFill>
              </a:rPr>
              <a:t>Examiners</a:t>
            </a:r>
            <a:r>
              <a:rPr lang="fr-CA" sz="2000" b="1" dirty="0" smtClean="0">
                <a:solidFill>
                  <a:schemeClr val="bg1"/>
                </a:solidFill>
              </a:rPr>
              <a:t> for a Standard </a:t>
            </a:r>
            <a:r>
              <a:rPr lang="fr-CA" sz="2000" b="1" dirty="0" err="1" smtClean="0">
                <a:solidFill>
                  <a:schemeClr val="bg1"/>
                </a:solidFill>
              </a:rPr>
              <a:t>Certificate</a:t>
            </a:r>
            <a:r>
              <a:rPr lang="fr-CA" sz="2000" b="1" dirty="0" smtClean="0">
                <a:solidFill>
                  <a:schemeClr val="bg1"/>
                </a:solidFill>
              </a:rPr>
              <a:t>.</a:t>
            </a:r>
          </a:p>
          <a:p>
            <a:pPr algn="ctr"/>
            <a:endParaRPr lang="fr-CA" sz="2000" b="1" dirty="0">
              <a:solidFill>
                <a:schemeClr val="bg1"/>
              </a:solidFill>
            </a:endParaRPr>
          </a:p>
          <a:p>
            <a:pPr algn="ctr"/>
            <a:r>
              <a:rPr lang="fr-CA" sz="2000" b="1" dirty="0" err="1" smtClean="0">
                <a:solidFill>
                  <a:schemeClr val="bg1"/>
                </a:solidFill>
              </a:rPr>
              <a:t>Higher</a:t>
            </a:r>
            <a:r>
              <a:rPr lang="fr-CA" sz="2000" b="1" dirty="0" smtClean="0">
                <a:solidFill>
                  <a:schemeClr val="bg1"/>
                </a:solidFill>
              </a:rPr>
              <a:t> </a:t>
            </a:r>
            <a:r>
              <a:rPr lang="fr-CA" sz="2000" b="1" dirty="0" err="1" smtClean="0">
                <a:solidFill>
                  <a:schemeClr val="bg1"/>
                </a:solidFill>
              </a:rPr>
              <a:t>levels</a:t>
            </a:r>
            <a:r>
              <a:rPr lang="fr-CA" sz="2000" b="1" dirty="0" smtClean="0">
                <a:solidFill>
                  <a:schemeClr val="bg1"/>
                </a:solidFill>
              </a:rPr>
              <a:t> of </a:t>
            </a:r>
            <a:r>
              <a:rPr lang="fr-CA" sz="2000" b="1" dirty="0" err="1" smtClean="0">
                <a:solidFill>
                  <a:schemeClr val="bg1"/>
                </a:solidFill>
              </a:rPr>
              <a:t>accreditation</a:t>
            </a:r>
            <a:r>
              <a:rPr lang="fr-CA" sz="2000" b="1" dirty="0" smtClean="0">
                <a:solidFill>
                  <a:schemeClr val="bg1"/>
                </a:solidFill>
              </a:rPr>
              <a:t> are </a:t>
            </a:r>
            <a:r>
              <a:rPr lang="fr-CA" sz="2000" b="1" dirty="0" err="1" smtClean="0">
                <a:solidFill>
                  <a:schemeClr val="bg1"/>
                </a:solidFill>
              </a:rPr>
              <a:t>available</a:t>
            </a:r>
            <a:r>
              <a:rPr lang="fr-CA" sz="2000" b="1" dirty="0" smtClean="0">
                <a:solidFill>
                  <a:schemeClr val="bg1"/>
                </a:solidFill>
              </a:rPr>
              <a:t> </a:t>
            </a:r>
            <a:r>
              <a:rPr lang="fr-CA" sz="2000" b="1" dirty="0" err="1" smtClean="0">
                <a:solidFill>
                  <a:schemeClr val="bg1"/>
                </a:solidFill>
              </a:rPr>
              <a:t>with</a:t>
            </a:r>
            <a:r>
              <a:rPr lang="fr-CA" sz="2000" b="1" dirty="0" smtClean="0">
                <a:solidFill>
                  <a:schemeClr val="bg1"/>
                </a:solidFill>
              </a:rPr>
              <a:t> </a:t>
            </a:r>
            <a:r>
              <a:rPr lang="fr-CA" sz="2000" b="1" dirty="0" err="1" smtClean="0">
                <a:solidFill>
                  <a:schemeClr val="bg1"/>
                </a:solidFill>
              </a:rPr>
              <a:t>further</a:t>
            </a:r>
            <a:r>
              <a:rPr lang="fr-CA" sz="2000" b="1" dirty="0" smtClean="0">
                <a:solidFill>
                  <a:schemeClr val="bg1"/>
                </a:solidFill>
              </a:rPr>
              <a:t> </a:t>
            </a:r>
            <a:r>
              <a:rPr lang="fr-CA" sz="2000" b="1" dirty="0" err="1" smtClean="0">
                <a:solidFill>
                  <a:schemeClr val="bg1"/>
                </a:solidFill>
              </a:rPr>
              <a:t>study</a:t>
            </a:r>
            <a:r>
              <a:rPr lang="fr-CA" sz="2000" b="1" dirty="0" smtClean="0">
                <a:solidFill>
                  <a:schemeClr val="bg1"/>
                </a:solidFill>
              </a:rPr>
              <a:t> and </a:t>
            </a:r>
            <a:r>
              <a:rPr lang="fr-CA" sz="2000" b="1" dirty="0" err="1" smtClean="0">
                <a:solidFill>
                  <a:schemeClr val="bg1"/>
                </a:solidFill>
              </a:rPr>
              <a:t>experience</a:t>
            </a:r>
            <a:r>
              <a:rPr lang="fr-CA" sz="2000" b="1" dirty="0" smtClean="0">
                <a:solidFill>
                  <a:schemeClr val="bg1"/>
                </a:solidFill>
              </a:rPr>
              <a:t>.</a:t>
            </a:r>
            <a:endParaRPr lang="en-US" sz="2000" b="1" dirty="0">
              <a:solidFill>
                <a:schemeClr val="bg1"/>
              </a:solidFill>
            </a:endParaRPr>
          </a:p>
        </p:txBody>
      </p:sp>
      <p:sp>
        <p:nvSpPr>
          <p:cNvPr id="6" name="Rectangle 5"/>
          <p:cNvSpPr/>
          <p:nvPr/>
        </p:nvSpPr>
        <p:spPr>
          <a:xfrm>
            <a:off x="762000" y="1930721"/>
            <a:ext cx="2667000" cy="964879"/>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62000" y="4738580"/>
            <a:ext cx="2667000" cy="1211756"/>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b="1">
                <a:solidFill>
                  <a:schemeClr val="bg1"/>
                </a:solidFill>
              </a:rPr>
              <a:t>Bachelor of Commerce, Business or Public Administration</a:t>
            </a:r>
          </a:p>
          <a:p>
            <a:pPr algn="ctr"/>
            <a:r>
              <a:rPr lang="fr-CA" sz="1200" b="1">
                <a:solidFill>
                  <a:schemeClr val="bg1"/>
                </a:solidFill>
              </a:rPr>
              <a:t>(from an accredited university)</a:t>
            </a:r>
            <a:endParaRPr lang="fr-CA" sz="1200" b="1" dirty="0">
              <a:solidFill>
                <a:schemeClr val="bg1"/>
              </a:solidFill>
            </a:endParaRPr>
          </a:p>
        </p:txBody>
      </p:sp>
      <p:sp>
        <p:nvSpPr>
          <p:cNvPr id="8" name="Rectangle 7"/>
          <p:cNvSpPr/>
          <p:nvPr/>
        </p:nvSpPr>
        <p:spPr>
          <a:xfrm>
            <a:off x="762000" y="3217909"/>
            <a:ext cx="2667000" cy="1219200"/>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819150" y="1974578"/>
            <a:ext cx="2552700" cy="877163"/>
          </a:xfrm>
          <a:prstGeom prst="rect">
            <a:avLst/>
          </a:prstGeom>
          <a:noFill/>
        </p:spPr>
        <p:txBody>
          <a:bodyPr wrap="square" rtlCol="0">
            <a:spAutoFit/>
          </a:bodyPr>
          <a:lstStyle/>
          <a:p>
            <a:pPr algn="ctr"/>
            <a:r>
              <a:rPr lang="fr-CA" sz="1600" b="1" dirty="0" err="1" smtClean="0">
                <a:solidFill>
                  <a:schemeClr val="bg1"/>
                </a:solidFill>
              </a:rPr>
              <a:t>Certificate</a:t>
            </a:r>
            <a:r>
              <a:rPr lang="fr-CA" sz="1600" b="1" dirty="0" smtClean="0">
                <a:solidFill>
                  <a:schemeClr val="bg1"/>
                </a:solidFill>
              </a:rPr>
              <a:t> in Local </a:t>
            </a:r>
            <a:r>
              <a:rPr lang="fr-CA" sz="1600" b="1" dirty="0" err="1" smtClean="0">
                <a:solidFill>
                  <a:schemeClr val="bg1"/>
                </a:solidFill>
              </a:rPr>
              <a:t>Government</a:t>
            </a:r>
            <a:r>
              <a:rPr lang="fr-CA" sz="1600" b="1" dirty="0" smtClean="0">
                <a:solidFill>
                  <a:schemeClr val="bg1"/>
                </a:solidFill>
              </a:rPr>
              <a:t> </a:t>
            </a:r>
            <a:r>
              <a:rPr lang="fr-CA" sz="1600" b="1" dirty="0" err="1" smtClean="0">
                <a:solidFill>
                  <a:schemeClr val="bg1"/>
                </a:solidFill>
              </a:rPr>
              <a:t>Authority</a:t>
            </a:r>
            <a:endParaRPr lang="fr-CA" sz="1600" b="1" dirty="0" smtClean="0">
              <a:solidFill>
                <a:schemeClr val="bg1"/>
              </a:solidFill>
            </a:endParaRPr>
          </a:p>
          <a:p>
            <a:pPr algn="ctr"/>
            <a:endParaRPr lang="fr-CA" sz="800" b="1" dirty="0" smtClean="0">
              <a:solidFill>
                <a:schemeClr val="bg1"/>
              </a:solidFill>
            </a:endParaRPr>
          </a:p>
          <a:p>
            <a:pPr algn="ctr"/>
            <a:r>
              <a:rPr lang="fr-CA" sz="1100" b="1" dirty="0" err="1" smtClean="0">
                <a:solidFill>
                  <a:schemeClr val="bg1"/>
                </a:solidFill>
              </a:rPr>
              <a:t>University</a:t>
            </a:r>
            <a:r>
              <a:rPr lang="fr-CA" sz="1100" b="1" dirty="0" smtClean="0">
                <a:solidFill>
                  <a:schemeClr val="bg1"/>
                </a:solidFill>
              </a:rPr>
              <a:t> of Regina (online option)</a:t>
            </a:r>
            <a:endParaRPr lang="en-US" sz="1100" b="1" dirty="0">
              <a:solidFill>
                <a:schemeClr val="bg1"/>
              </a:solidFill>
            </a:endParaRPr>
          </a:p>
        </p:txBody>
      </p:sp>
      <p:sp>
        <p:nvSpPr>
          <p:cNvPr id="10" name="TextBox 9"/>
          <p:cNvSpPr txBox="1"/>
          <p:nvPr/>
        </p:nvSpPr>
        <p:spPr>
          <a:xfrm>
            <a:off x="787667" y="3427586"/>
            <a:ext cx="2552700" cy="877163"/>
          </a:xfrm>
          <a:prstGeom prst="rect">
            <a:avLst/>
          </a:prstGeom>
          <a:noFill/>
        </p:spPr>
        <p:txBody>
          <a:bodyPr wrap="square" rtlCol="0">
            <a:spAutoFit/>
          </a:bodyPr>
          <a:lstStyle/>
          <a:p>
            <a:pPr algn="ctr"/>
            <a:r>
              <a:rPr lang="fr-CA" sz="1600" b="1" dirty="0" smtClean="0">
                <a:solidFill>
                  <a:schemeClr val="bg1"/>
                </a:solidFill>
              </a:rPr>
              <a:t>Public Admin </a:t>
            </a:r>
            <a:r>
              <a:rPr lang="fr-CA" sz="1600" b="1" dirty="0" err="1" smtClean="0">
                <a:solidFill>
                  <a:schemeClr val="bg1"/>
                </a:solidFill>
              </a:rPr>
              <a:t>Certificate</a:t>
            </a:r>
            <a:r>
              <a:rPr lang="fr-CA" sz="1600" b="1" dirty="0" smtClean="0">
                <a:solidFill>
                  <a:schemeClr val="bg1"/>
                </a:solidFill>
              </a:rPr>
              <a:t> or </a:t>
            </a:r>
          </a:p>
          <a:p>
            <a:pPr algn="ctr"/>
            <a:r>
              <a:rPr lang="fr-CA" sz="1600" b="1" dirty="0" smtClean="0">
                <a:solidFill>
                  <a:schemeClr val="bg1"/>
                </a:solidFill>
              </a:rPr>
              <a:t>Business Admin </a:t>
            </a:r>
            <a:r>
              <a:rPr lang="fr-CA" sz="1600" b="1" dirty="0" err="1" smtClean="0">
                <a:solidFill>
                  <a:schemeClr val="bg1"/>
                </a:solidFill>
              </a:rPr>
              <a:t>Certificate</a:t>
            </a:r>
            <a:endParaRPr lang="fr-CA" sz="1600" b="1" dirty="0" smtClean="0">
              <a:solidFill>
                <a:schemeClr val="bg1"/>
              </a:solidFill>
            </a:endParaRPr>
          </a:p>
          <a:p>
            <a:pPr algn="ctr"/>
            <a:endParaRPr lang="fr-CA" sz="800" b="1" dirty="0" smtClean="0">
              <a:solidFill>
                <a:schemeClr val="bg1"/>
              </a:solidFill>
            </a:endParaRPr>
          </a:p>
          <a:p>
            <a:pPr algn="ctr"/>
            <a:r>
              <a:rPr lang="fr-CA" sz="1100" b="1" dirty="0" smtClean="0">
                <a:solidFill>
                  <a:schemeClr val="bg1"/>
                </a:solidFill>
              </a:rPr>
              <a:t>(</a:t>
            </a:r>
            <a:r>
              <a:rPr lang="fr-CA" sz="1100" b="1" dirty="0" err="1" smtClean="0">
                <a:solidFill>
                  <a:schemeClr val="bg1"/>
                </a:solidFill>
              </a:rPr>
              <a:t>from</a:t>
            </a:r>
            <a:r>
              <a:rPr lang="fr-CA" sz="1100" b="1" dirty="0" smtClean="0">
                <a:solidFill>
                  <a:schemeClr val="bg1"/>
                </a:solidFill>
              </a:rPr>
              <a:t> an </a:t>
            </a:r>
            <a:r>
              <a:rPr lang="fr-CA" sz="1100" b="1" dirty="0" err="1" smtClean="0">
                <a:solidFill>
                  <a:schemeClr val="bg1"/>
                </a:solidFill>
              </a:rPr>
              <a:t>accredited</a:t>
            </a:r>
            <a:r>
              <a:rPr lang="fr-CA" sz="1100" b="1" dirty="0" smtClean="0">
                <a:solidFill>
                  <a:schemeClr val="bg1"/>
                </a:solidFill>
              </a:rPr>
              <a:t> </a:t>
            </a:r>
            <a:r>
              <a:rPr lang="fr-CA" sz="1100" b="1" dirty="0" err="1" smtClean="0">
                <a:solidFill>
                  <a:schemeClr val="bg1"/>
                </a:solidFill>
              </a:rPr>
              <a:t>college</a:t>
            </a:r>
            <a:r>
              <a:rPr lang="fr-CA" sz="1100" b="1" dirty="0" smtClean="0">
                <a:solidFill>
                  <a:schemeClr val="bg1"/>
                </a:solidFill>
              </a:rPr>
              <a:t> or </a:t>
            </a:r>
            <a:r>
              <a:rPr lang="fr-CA" sz="1100" b="1" dirty="0" err="1" smtClean="0">
                <a:solidFill>
                  <a:schemeClr val="bg1"/>
                </a:solidFill>
              </a:rPr>
              <a:t>institute</a:t>
            </a:r>
            <a:r>
              <a:rPr lang="fr-CA" sz="1100" b="1" dirty="0">
                <a:solidFill>
                  <a:schemeClr val="bg1"/>
                </a:solidFill>
              </a:rPr>
              <a:t>)</a:t>
            </a:r>
            <a:endParaRPr lang="en-US" sz="1100" b="1" dirty="0">
              <a:solidFill>
                <a:schemeClr val="bg1"/>
              </a:solidFill>
            </a:endParaRPr>
          </a:p>
        </p:txBody>
      </p:sp>
      <p:sp>
        <p:nvSpPr>
          <p:cNvPr id="11" name="TextBox 10"/>
          <p:cNvSpPr txBox="1"/>
          <p:nvPr/>
        </p:nvSpPr>
        <p:spPr>
          <a:xfrm>
            <a:off x="1875728" y="2887478"/>
            <a:ext cx="439544" cy="338554"/>
          </a:xfrm>
          <a:prstGeom prst="rect">
            <a:avLst/>
          </a:prstGeom>
          <a:noFill/>
        </p:spPr>
        <p:txBody>
          <a:bodyPr wrap="none" rtlCol="0">
            <a:spAutoFit/>
          </a:bodyPr>
          <a:lstStyle/>
          <a:p>
            <a:r>
              <a:rPr lang="fr-CA" sz="1600" b="1" dirty="0" smtClean="0"/>
              <a:t>OR</a:t>
            </a:r>
            <a:endParaRPr lang="en-US" sz="1600" b="1" dirty="0"/>
          </a:p>
        </p:txBody>
      </p:sp>
      <p:sp>
        <p:nvSpPr>
          <p:cNvPr id="12" name="TextBox 11"/>
          <p:cNvSpPr txBox="1"/>
          <p:nvPr/>
        </p:nvSpPr>
        <p:spPr>
          <a:xfrm>
            <a:off x="1875728" y="4420864"/>
            <a:ext cx="439544" cy="338554"/>
          </a:xfrm>
          <a:prstGeom prst="rect">
            <a:avLst/>
          </a:prstGeom>
          <a:noFill/>
        </p:spPr>
        <p:txBody>
          <a:bodyPr wrap="none" rtlCol="0">
            <a:spAutoFit/>
          </a:bodyPr>
          <a:lstStyle/>
          <a:p>
            <a:r>
              <a:rPr lang="fr-CA" sz="1600" b="1" dirty="0" smtClean="0"/>
              <a:t>OR</a:t>
            </a:r>
            <a:endParaRPr lang="en-US" sz="1600" b="1" dirty="0"/>
          </a:p>
        </p:txBody>
      </p:sp>
      <p:sp>
        <p:nvSpPr>
          <p:cNvPr id="13" name="Rectangle 12"/>
          <p:cNvSpPr/>
          <p:nvPr/>
        </p:nvSpPr>
        <p:spPr>
          <a:xfrm>
            <a:off x="3818998" y="1930720"/>
            <a:ext cx="1819802" cy="4019615"/>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847889" y="2170812"/>
            <a:ext cx="1793608" cy="3539430"/>
          </a:xfrm>
          <a:prstGeom prst="rect">
            <a:avLst/>
          </a:prstGeom>
          <a:noFill/>
        </p:spPr>
        <p:txBody>
          <a:bodyPr wrap="square" rtlCol="0">
            <a:spAutoFit/>
          </a:bodyPr>
          <a:lstStyle/>
          <a:p>
            <a:pPr algn="ctr"/>
            <a:r>
              <a:rPr lang="fr-CA" b="1" dirty="0" err="1" smtClean="0">
                <a:solidFill>
                  <a:schemeClr val="bg1"/>
                </a:solidFill>
              </a:rPr>
              <a:t>Get</a:t>
            </a:r>
            <a:r>
              <a:rPr lang="fr-CA" b="1" dirty="0" smtClean="0">
                <a:solidFill>
                  <a:schemeClr val="bg1"/>
                </a:solidFill>
              </a:rPr>
              <a:t> </a:t>
            </a:r>
            <a:r>
              <a:rPr lang="fr-CA" b="1" dirty="0" err="1" smtClean="0">
                <a:solidFill>
                  <a:schemeClr val="bg1"/>
                </a:solidFill>
              </a:rPr>
              <a:t>experience</a:t>
            </a:r>
            <a:r>
              <a:rPr lang="fr-CA" b="1" dirty="0" smtClean="0">
                <a:solidFill>
                  <a:schemeClr val="bg1"/>
                </a:solidFill>
              </a:rPr>
              <a:t> </a:t>
            </a:r>
            <a:r>
              <a:rPr lang="fr-CA" b="1" dirty="0" err="1" smtClean="0">
                <a:solidFill>
                  <a:schemeClr val="bg1"/>
                </a:solidFill>
              </a:rPr>
              <a:t>working</a:t>
            </a:r>
            <a:r>
              <a:rPr lang="fr-CA" b="1" dirty="0" smtClean="0">
                <a:solidFill>
                  <a:schemeClr val="bg1"/>
                </a:solidFill>
              </a:rPr>
              <a:t> in a </a:t>
            </a:r>
            <a:r>
              <a:rPr lang="fr-CA" b="1" dirty="0" err="1" smtClean="0">
                <a:solidFill>
                  <a:schemeClr val="bg1"/>
                </a:solidFill>
              </a:rPr>
              <a:t>muncipal</a:t>
            </a:r>
            <a:r>
              <a:rPr lang="fr-CA" b="1" dirty="0" smtClean="0">
                <a:solidFill>
                  <a:schemeClr val="bg1"/>
                </a:solidFill>
              </a:rPr>
              <a:t> office.  </a:t>
            </a:r>
          </a:p>
          <a:p>
            <a:pPr algn="ctr"/>
            <a:endParaRPr lang="fr-CA" sz="1400" b="1" dirty="0" smtClean="0">
              <a:solidFill>
                <a:schemeClr val="bg1"/>
              </a:solidFill>
            </a:endParaRPr>
          </a:p>
          <a:p>
            <a:pPr algn="ctr"/>
            <a:r>
              <a:rPr lang="fr-CA" sz="1200" b="1" dirty="0" smtClean="0">
                <a:solidFill>
                  <a:schemeClr val="bg1"/>
                </a:solidFill>
              </a:rPr>
              <a:t>You </a:t>
            </a:r>
            <a:r>
              <a:rPr lang="fr-CA" sz="1200" b="1" dirty="0" err="1" smtClean="0">
                <a:solidFill>
                  <a:schemeClr val="bg1"/>
                </a:solidFill>
              </a:rPr>
              <a:t>will</a:t>
            </a:r>
            <a:r>
              <a:rPr lang="fr-CA" sz="1200" b="1" dirty="0" smtClean="0">
                <a:solidFill>
                  <a:schemeClr val="bg1"/>
                </a:solidFill>
              </a:rPr>
              <a:t> </a:t>
            </a:r>
            <a:r>
              <a:rPr lang="fr-CA" sz="1200" b="1" dirty="0" err="1" smtClean="0">
                <a:solidFill>
                  <a:schemeClr val="bg1"/>
                </a:solidFill>
              </a:rPr>
              <a:t>need</a:t>
            </a:r>
            <a:r>
              <a:rPr lang="fr-CA" sz="1200" b="1" dirty="0" smtClean="0">
                <a:solidFill>
                  <a:schemeClr val="bg1"/>
                </a:solidFill>
              </a:rPr>
              <a:t> a minimum of 1,800 </a:t>
            </a:r>
            <a:r>
              <a:rPr lang="fr-CA" sz="1200" b="1" dirty="0" err="1" smtClean="0">
                <a:solidFill>
                  <a:schemeClr val="bg1"/>
                </a:solidFill>
              </a:rPr>
              <a:t>hours</a:t>
            </a:r>
            <a:r>
              <a:rPr lang="fr-CA" sz="1200" b="1" dirty="0" smtClean="0">
                <a:solidFill>
                  <a:schemeClr val="bg1"/>
                </a:solidFill>
              </a:rPr>
              <a:t> (one </a:t>
            </a:r>
            <a:r>
              <a:rPr lang="fr-CA" sz="1200" b="1" dirty="0" err="1" smtClean="0">
                <a:solidFill>
                  <a:schemeClr val="bg1"/>
                </a:solidFill>
              </a:rPr>
              <a:t>year</a:t>
            </a:r>
            <a:r>
              <a:rPr lang="fr-CA" sz="1200" b="1" dirty="0" smtClean="0">
                <a:solidFill>
                  <a:schemeClr val="bg1"/>
                </a:solidFill>
              </a:rPr>
              <a:t>) </a:t>
            </a:r>
            <a:r>
              <a:rPr lang="fr-CA" sz="1200" b="1" dirty="0" err="1" smtClean="0">
                <a:solidFill>
                  <a:schemeClr val="bg1"/>
                </a:solidFill>
              </a:rPr>
              <a:t>experience</a:t>
            </a:r>
            <a:r>
              <a:rPr lang="fr-CA" sz="1200" b="1" dirty="0" smtClean="0">
                <a:solidFill>
                  <a:schemeClr val="bg1"/>
                </a:solidFill>
              </a:rPr>
              <a:t> </a:t>
            </a:r>
            <a:r>
              <a:rPr lang="fr-CA" sz="1200" b="1" dirty="0" err="1" smtClean="0">
                <a:solidFill>
                  <a:schemeClr val="bg1"/>
                </a:solidFill>
              </a:rPr>
              <a:t>working</a:t>
            </a:r>
            <a:r>
              <a:rPr lang="fr-CA" sz="1200" b="1" dirty="0" smtClean="0">
                <a:solidFill>
                  <a:schemeClr val="bg1"/>
                </a:solidFill>
              </a:rPr>
              <a:t> in a </a:t>
            </a:r>
            <a:r>
              <a:rPr lang="fr-CA" sz="1200" b="1" dirty="0" err="1" smtClean="0">
                <a:solidFill>
                  <a:schemeClr val="bg1"/>
                </a:solidFill>
              </a:rPr>
              <a:t>municipality</a:t>
            </a:r>
            <a:r>
              <a:rPr lang="fr-CA" sz="1200" b="1" dirty="0" smtClean="0">
                <a:solidFill>
                  <a:schemeClr val="bg1"/>
                </a:solidFill>
              </a:rPr>
              <a:t>.</a:t>
            </a:r>
          </a:p>
          <a:p>
            <a:pPr algn="ctr"/>
            <a:endParaRPr lang="fr-CA" sz="1200" b="1" dirty="0" smtClean="0">
              <a:solidFill>
                <a:schemeClr val="bg1"/>
              </a:solidFill>
            </a:endParaRPr>
          </a:p>
          <a:p>
            <a:pPr algn="ctr"/>
            <a:endParaRPr lang="fr-CA" sz="1200" b="1" dirty="0" smtClean="0">
              <a:solidFill>
                <a:schemeClr val="bg1"/>
              </a:solidFill>
            </a:endParaRPr>
          </a:p>
          <a:p>
            <a:pPr algn="ctr"/>
            <a:r>
              <a:rPr lang="fr-CA" sz="1200" b="1" dirty="0" smtClean="0">
                <a:solidFill>
                  <a:schemeClr val="bg1"/>
                </a:solidFill>
              </a:rPr>
              <a:t>This </a:t>
            </a:r>
            <a:r>
              <a:rPr lang="fr-CA" sz="1200" b="1" dirty="0" err="1" smtClean="0">
                <a:solidFill>
                  <a:schemeClr val="bg1"/>
                </a:solidFill>
              </a:rPr>
              <a:t>can</a:t>
            </a:r>
            <a:r>
              <a:rPr lang="fr-CA" sz="1200" b="1" dirty="0" smtClean="0">
                <a:solidFill>
                  <a:schemeClr val="bg1"/>
                </a:solidFill>
              </a:rPr>
              <a:t> </a:t>
            </a:r>
            <a:r>
              <a:rPr lang="fr-CA" sz="1200" b="1" dirty="0" err="1" smtClean="0">
                <a:solidFill>
                  <a:schemeClr val="bg1"/>
                </a:solidFill>
              </a:rPr>
              <a:t>be</a:t>
            </a:r>
            <a:r>
              <a:rPr lang="fr-CA" sz="1200" b="1" dirty="0" smtClean="0">
                <a:solidFill>
                  <a:schemeClr val="bg1"/>
                </a:solidFill>
              </a:rPr>
              <a:t> </a:t>
            </a:r>
            <a:r>
              <a:rPr lang="fr-CA" sz="1200" b="1" dirty="0" err="1" smtClean="0">
                <a:solidFill>
                  <a:schemeClr val="bg1"/>
                </a:solidFill>
              </a:rPr>
              <a:t>done</a:t>
            </a:r>
            <a:r>
              <a:rPr lang="fr-CA" sz="1200" b="1" dirty="0" smtClean="0">
                <a:solidFill>
                  <a:schemeClr val="bg1"/>
                </a:solidFill>
              </a:rPr>
              <a:t> by </a:t>
            </a:r>
            <a:r>
              <a:rPr lang="fr-CA" sz="1200" b="1" dirty="0" err="1" smtClean="0">
                <a:solidFill>
                  <a:schemeClr val="bg1"/>
                </a:solidFill>
              </a:rPr>
              <a:t>working</a:t>
            </a:r>
            <a:r>
              <a:rPr lang="fr-CA" sz="1200" b="1" dirty="0" smtClean="0">
                <a:solidFill>
                  <a:schemeClr val="bg1"/>
                </a:solidFill>
              </a:rPr>
              <a:t> as an assistant </a:t>
            </a:r>
            <a:r>
              <a:rPr lang="fr-CA" sz="1200" b="1" dirty="0" err="1" smtClean="0">
                <a:solidFill>
                  <a:schemeClr val="bg1"/>
                </a:solidFill>
              </a:rPr>
              <a:t>administrator</a:t>
            </a:r>
            <a:r>
              <a:rPr lang="fr-CA" sz="1200" b="1" dirty="0" smtClean="0">
                <a:solidFill>
                  <a:schemeClr val="bg1"/>
                </a:solidFill>
              </a:rPr>
              <a:t> </a:t>
            </a:r>
            <a:r>
              <a:rPr lang="fr-CA" sz="1200" b="1" dirty="0" err="1" smtClean="0">
                <a:solidFill>
                  <a:schemeClr val="bg1"/>
                </a:solidFill>
              </a:rPr>
              <a:t>under</a:t>
            </a:r>
            <a:r>
              <a:rPr lang="fr-CA" sz="1200" b="1" dirty="0" smtClean="0">
                <a:solidFill>
                  <a:schemeClr val="bg1"/>
                </a:solidFill>
              </a:rPr>
              <a:t> the supervision of a </a:t>
            </a:r>
            <a:r>
              <a:rPr lang="fr-CA" sz="1200" b="1" dirty="0" err="1" smtClean="0">
                <a:solidFill>
                  <a:schemeClr val="bg1"/>
                </a:solidFill>
              </a:rPr>
              <a:t>certified</a:t>
            </a:r>
            <a:r>
              <a:rPr lang="fr-CA" sz="1200" b="1" dirty="0" smtClean="0">
                <a:solidFill>
                  <a:schemeClr val="bg1"/>
                </a:solidFill>
              </a:rPr>
              <a:t> </a:t>
            </a:r>
            <a:r>
              <a:rPr lang="fr-CA" sz="1200" b="1" dirty="0" err="1" smtClean="0">
                <a:solidFill>
                  <a:schemeClr val="bg1"/>
                </a:solidFill>
              </a:rPr>
              <a:t>administrator</a:t>
            </a:r>
            <a:r>
              <a:rPr lang="fr-CA" sz="1200" b="1" dirty="0" smtClean="0">
                <a:solidFill>
                  <a:schemeClr val="bg1"/>
                </a:solidFill>
              </a:rPr>
              <a:t>.  There are </a:t>
            </a:r>
            <a:r>
              <a:rPr lang="fr-CA" sz="1200" b="1" dirty="0" err="1" smtClean="0">
                <a:solidFill>
                  <a:schemeClr val="bg1"/>
                </a:solidFill>
              </a:rPr>
              <a:t>also</a:t>
            </a:r>
            <a:r>
              <a:rPr lang="fr-CA" sz="1200" b="1" dirty="0" smtClean="0">
                <a:solidFill>
                  <a:schemeClr val="bg1"/>
                </a:solidFill>
              </a:rPr>
              <a:t> </a:t>
            </a:r>
            <a:r>
              <a:rPr lang="fr-CA" sz="1200" b="1" dirty="0" err="1" smtClean="0">
                <a:solidFill>
                  <a:schemeClr val="bg1"/>
                </a:solidFill>
              </a:rPr>
              <a:t>mentoring</a:t>
            </a:r>
            <a:r>
              <a:rPr lang="fr-CA" sz="1200" b="1" dirty="0" smtClean="0">
                <a:solidFill>
                  <a:schemeClr val="bg1"/>
                </a:solidFill>
              </a:rPr>
              <a:t> options </a:t>
            </a:r>
            <a:r>
              <a:rPr lang="fr-CA" sz="1200" b="1" dirty="0" err="1" smtClean="0">
                <a:solidFill>
                  <a:schemeClr val="bg1"/>
                </a:solidFill>
              </a:rPr>
              <a:t>available</a:t>
            </a:r>
            <a:r>
              <a:rPr lang="fr-CA" sz="1200" b="1" dirty="0" smtClean="0">
                <a:solidFill>
                  <a:schemeClr val="bg1"/>
                </a:solidFill>
              </a:rPr>
              <a:t>.</a:t>
            </a:r>
            <a:endParaRPr lang="en-US" sz="1200" b="1" dirty="0">
              <a:solidFill>
                <a:schemeClr val="bg1"/>
              </a:solidFill>
            </a:endParaRPr>
          </a:p>
        </p:txBody>
      </p:sp>
      <p:sp>
        <p:nvSpPr>
          <p:cNvPr id="15" name="TextBox 14"/>
          <p:cNvSpPr txBox="1"/>
          <p:nvPr/>
        </p:nvSpPr>
        <p:spPr>
          <a:xfrm>
            <a:off x="762000" y="1194306"/>
            <a:ext cx="2667000" cy="584775"/>
          </a:xfrm>
          <a:prstGeom prst="rect">
            <a:avLst/>
          </a:prstGeom>
          <a:noFill/>
        </p:spPr>
        <p:txBody>
          <a:bodyPr wrap="square" rtlCol="0">
            <a:spAutoFit/>
          </a:bodyPr>
          <a:lstStyle/>
          <a:p>
            <a:pPr algn="ctr"/>
            <a:r>
              <a:rPr lang="fr-CA" sz="2000" b="1" dirty="0" smtClean="0"/>
              <a:t>STEP #1</a:t>
            </a:r>
            <a:r>
              <a:rPr lang="fr-CA" sz="2000" b="1" dirty="0"/>
              <a:t>:</a:t>
            </a:r>
            <a:r>
              <a:rPr lang="fr-CA" sz="2000" b="1" dirty="0" smtClean="0"/>
              <a:t> STUDY</a:t>
            </a:r>
          </a:p>
          <a:p>
            <a:pPr algn="ctr"/>
            <a:r>
              <a:rPr lang="fr-CA" sz="1200" dirty="0" smtClean="0"/>
              <a:t>(</a:t>
            </a:r>
            <a:r>
              <a:rPr lang="fr-CA" sz="1200" dirty="0" err="1" smtClean="0"/>
              <a:t>Choose</a:t>
            </a:r>
            <a:r>
              <a:rPr lang="fr-CA" sz="1200" dirty="0" smtClean="0"/>
              <a:t> one of the </a:t>
            </a:r>
            <a:r>
              <a:rPr lang="fr-CA" sz="1200" dirty="0" err="1" smtClean="0"/>
              <a:t>following</a:t>
            </a:r>
            <a:r>
              <a:rPr lang="fr-CA" sz="1200" dirty="0" smtClean="0"/>
              <a:t> programs)</a:t>
            </a:r>
            <a:endParaRPr lang="en-US" sz="1200" dirty="0"/>
          </a:p>
        </p:txBody>
      </p:sp>
      <p:sp>
        <p:nvSpPr>
          <p:cNvPr id="16" name="TextBox 15"/>
          <p:cNvSpPr txBox="1"/>
          <p:nvPr/>
        </p:nvSpPr>
        <p:spPr>
          <a:xfrm>
            <a:off x="3311792" y="1184781"/>
            <a:ext cx="2667000" cy="400110"/>
          </a:xfrm>
          <a:prstGeom prst="rect">
            <a:avLst/>
          </a:prstGeom>
          <a:noFill/>
        </p:spPr>
        <p:txBody>
          <a:bodyPr wrap="square" rtlCol="0">
            <a:spAutoFit/>
          </a:bodyPr>
          <a:lstStyle/>
          <a:p>
            <a:pPr algn="ctr"/>
            <a:r>
              <a:rPr lang="fr-CA" sz="2000" b="1" dirty="0" smtClean="0"/>
              <a:t>STEP #2: WORK</a:t>
            </a:r>
          </a:p>
        </p:txBody>
      </p:sp>
      <p:sp>
        <p:nvSpPr>
          <p:cNvPr id="17" name="TextBox 16"/>
          <p:cNvSpPr txBox="1"/>
          <p:nvPr/>
        </p:nvSpPr>
        <p:spPr>
          <a:xfrm>
            <a:off x="5953125" y="1194306"/>
            <a:ext cx="2667000" cy="400110"/>
          </a:xfrm>
          <a:prstGeom prst="rect">
            <a:avLst/>
          </a:prstGeom>
          <a:noFill/>
        </p:spPr>
        <p:txBody>
          <a:bodyPr wrap="square" rtlCol="0">
            <a:spAutoFit/>
          </a:bodyPr>
          <a:lstStyle/>
          <a:p>
            <a:pPr algn="ctr"/>
            <a:r>
              <a:rPr lang="fr-CA" sz="2000" b="1" dirty="0" smtClean="0"/>
              <a:t>STEP #3: GET CERTIFIED</a:t>
            </a:r>
          </a:p>
        </p:txBody>
      </p:sp>
    </p:spTree>
    <p:extLst>
      <p:ext uri="{BB962C8B-B14F-4D97-AF65-F5344CB8AC3E}">
        <p14:creationId xmlns:p14="http://schemas.microsoft.com/office/powerpoint/2010/main" val="2702505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9455"/>
            <a:ext cx="8229600" cy="583979"/>
          </a:xfrm>
        </p:spPr>
        <p:txBody>
          <a:bodyPr>
            <a:normAutofit fontScale="90000"/>
          </a:bodyPr>
          <a:lstStyle/>
          <a:p>
            <a:r>
              <a:rPr lang="en-US" b="1" dirty="0"/>
              <a:t>BECOMING A RURAL ADMINISTRATOR</a:t>
            </a:r>
            <a:endParaRPr lang="en-US" dirty="0"/>
          </a:p>
        </p:txBody>
      </p:sp>
      <p:sp>
        <p:nvSpPr>
          <p:cNvPr id="4" name="Rectangle 3"/>
          <p:cNvSpPr/>
          <p:nvPr/>
        </p:nvSpPr>
        <p:spPr>
          <a:xfrm>
            <a:off x="6067425" y="1930721"/>
            <a:ext cx="2438400" cy="4019615"/>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279460" y="2201589"/>
            <a:ext cx="2014330" cy="3477875"/>
          </a:xfrm>
          <a:prstGeom prst="rect">
            <a:avLst/>
          </a:prstGeom>
          <a:noFill/>
        </p:spPr>
        <p:txBody>
          <a:bodyPr wrap="square" rtlCol="0">
            <a:spAutoFit/>
          </a:bodyPr>
          <a:lstStyle/>
          <a:p>
            <a:pPr algn="ctr"/>
            <a:r>
              <a:rPr lang="fr-CA" sz="2000" b="1" dirty="0" err="1" smtClean="0">
                <a:solidFill>
                  <a:schemeClr val="bg1"/>
                </a:solidFill>
              </a:rPr>
              <a:t>Apply</a:t>
            </a:r>
            <a:r>
              <a:rPr lang="fr-CA" sz="2000" b="1" dirty="0" smtClean="0">
                <a:solidFill>
                  <a:schemeClr val="bg1"/>
                </a:solidFill>
              </a:rPr>
              <a:t> to the Rural </a:t>
            </a:r>
            <a:r>
              <a:rPr lang="fr-CA" sz="2000" b="1" dirty="0" err="1" smtClean="0">
                <a:solidFill>
                  <a:schemeClr val="bg1"/>
                </a:solidFill>
              </a:rPr>
              <a:t>Board</a:t>
            </a:r>
            <a:r>
              <a:rPr lang="fr-CA" sz="2000" b="1" dirty="0" smtClean="0">
                <a:solidFill>
                  <a:schemeClr val="bg1"/>
                </a:solidFill>
              </a:rPr>
              <a:t> of </a:t>
            </a:r>
            <a:r>
              <a:rPr lang="fr-CA" sz="2000" b="1" dirty="0" err="1" smtClean="0">
                <a:solidFill>
                  <a:schemeClr val="bg1"/>
                </a:solidFill>
              </a:rPr>
              <a:t>Examiners</a:t>
            </a:r>
            <a:r>
              <a:rPr lang="fr-CA" sz="2000" b="1" dirty="0" smtClean="0">
                <a:solidFill>
                  <a:schemeClr val="bg1"/>
                </a:solidFill>
              </a:rPr>
              <a:t> for a Class C </a:t>
            </a:r>
            <a:r>
              <a:rPr lang="fr-CA" sz="2000" b="1" dirty="0" err="1" smtClean="0">
                <a:solidFill>
                  <a:schemeClr val="bg1"/>
                </a:solidFill>
              </a:rPr>
              <a:t>Certificate</a:t>
            </a:r>
            <a:r>
              <a:rPr lang="fr-CA" sz="2000" b="1" dirty="0" smtClean="0">
                <a:solidFill>
                  <a:schemeClr val="bg1"/>
                </a:solidFill>
              </a:rPr>
              <a:t>.</a:t>
            </a:r>
          </a:p>
          <a:p>
            <a:pPr algn="ctr"/>
            <a:endParaRPr lang="fr-CA" sz="2000" b="1" dirty="0" smtClean="0">
              <a:solidFill>
                <a:schemeClr val="bg1"/>
              </a:solidFill>
            </a:endParaRPr>
          </a:p>
          <a:p>
            <a:pPr algn="ctr"/>
            <a:r>
              <a:rPr lang="fr-CA" sz="2000" b="1" dirty="0" err="1" smtClean="0">
                <a:solidFill>
                  <a:schemeClr val="bg1"/>
                </a:solidFill>
              </a:rPr>
              <a:t>Higher</a:t>
            </a:r>
            <a:r>
              <a:rPr lang="fr-CA" sz="2000" b="1" dirty="0" smtClean="0">
                <a:solidFill>
                  <a:schemeClr val="bg1"/>
                </a:solidFill>
              </a:rPr>
              <a:t> </a:t>
            </a:r>
            <a:r>
              <a:rPr lang="fr-CA" sz="2000" b="1" dirty="0" err="1" smtClean="0">
                <a:solidFill>
                  <a:schemeClr val="bg1"/>
                </a:solidFill>
              </a:rPr>
              <a:t>levels</a:t>
            </a:r>
            <a:r>
              <a:rPr lang="fr-CA" sz="2000" b="1" dirty="0" smtClean="0">
                <a:solidFill>
                  <a:schemeClr val="bg1"/>
                </a:solidFill>
              </a:rPr>
              <a:t> of </a:t>
            </a:r>
            <a:r>
              <a:rPr lang="fr-CA" sz="2000" b="1" dirty="0" err="1" smtClean="0">
                <a:solidFill>
                  <a:schemeClr val="bg1"/>
                </a:solidFill>
              </a:rPr>
              <a:t>accreditation</a:t>
            </a:r>
            <a:r>
              <a:rPr lang="fr-CA" sz="2000" b="1" dirty="0" smtClean="0">
                <a:solidFill>
                  <a:schemeClr val="bg1"/>
                </a:solidFill>
              </a:rPr>
              <a:t> are </a:t>
            </a:r>
            <a:r>
              <a:rPr lang="fr-CA" sz="2000" b="1" dirty="0" err="1" smtClean="0">
                <a:solidFill>
                  <a:schemeClr val="bg1"/>
                </a:solidFill>
              </a:rPr>
              <a:t>available</a:t>
            </a:r>
            <a:r>
              <a:rPr lang="fr-CA" sz="2000" b="1" dirty="0" smtClean="0">
                <a:solidFill>
                  <a:schemeClr val="bg1"/>
                </a:solidFill>
              </a:rPr>
              <a:t> </a:t>
            </a:r>
            <a:r>
              <a:rPr lang="fr-CA" sz="2000" b="1" dirty="0" err="1" smtClean="0">
                <a:solidFill>
                  <a:schemeClr val="bg1"/>
                </a:solidFill>
              </a:rPr>
              <a:t>with</a:t>
            </a:r>
            <a:r>
              <a:rPr lang="fr-CA" sz="2000" b="1" dirty="0" smtClean="0">
                <a:solidFill>
                  <a:schemeClr val="bg1"/>
                </a:solidFill>
              </a:rPr>
              <a:t> </a:t>
            </a:r>
            <a:r>
              <a:rPr lang="fr-CA" sz="2000" b="1" dirty="0" err="1" smtClean="0">
                <a:solidFill>
                  <a:schemeClr val="bg1"/>
                </a:solidFill>
              </a:rPr>
              <a:t>further</a:t>
            </a:r>
            <a:r>
              <a:rPr lang="fr-CA" sz="2000" b="1" dirty="0" smtClean="0">
                <a:solidFill>
                  <a:schemeClr val="bg1"/>
                </a:solidFill>
              </a:rPr>
              <a:t> </a:t>
            </a:r>
            <a:r>
              <a:rPr lang="fr-CA" sz="2000" b="1" dirty="0" err="1" smtClean="0">
                <a:solidFill>
                  <a:schemeClr val="bg1"/>
                </a:solidFill>
              </a:rPr>
              <a:t>study</a:t>
            </a:r>
            <a:r>
              <a:rPr lang="fr-CA" sz="2000" b="1" dirty="0" smtClean="0">
                <a:solidFill>
                  <a:schemeClr val="bg1"/>
                </a:solidFill>
              </a:rPr>
              <a:t> and </a:t>
            </a:r>
            <a:r>
              <a:rPr lang="fr-CA" sz="2000" b="1" dirty="0" err="1" smtClean="0">
                <a:solidFill>
                  <a:schemeClr val="bg1"/>
                </a:solidFill>
              </a:rPr>
              <a:t>experience</a:t>
            </a:r>
            <a:r>
              <a:rPr lang="fr-CA" sz="2000" b="1" dirty="0" smtClean="0">
                <a:solidFill>
                  <a:schemeClr val="bg1"/>
                </a:solidFill>
              </a:rPr>
              <a:t>.</a:t>
            </a:r>
            <a:endParaRPr lang="fr-CA" sz="2000" b="1" dirty="0">
              <a:solidFill>
                <a:schemeClr val="bg1"/>
              </a:solidFill>
            </a:endParaRPr>
          </a:p>
        </p:txBody>
      </p:sp>
      <p:sp>
        <p:nvSpPr>
          <p:cNvPr id="6" name="Rectangle 5"/>
          <p:cNvSpPr/>
          <p:nvPr/>
        </p:nvSpPr>
        <p:spPr>
          <a:xfrm>
            <a:off x="762000" y="1930721"/>
            <a:ext cx="2667000" cy="964879"/>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62000" y="4738580"/>
            <a:ext cx="2667000" cy="1211756"/>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b="1">
                <a:solidFill>
                  <a:schemeClr val="bg1"/>
                </a:solidFill>
              </a:rPr>
              <a:t>Bachelor of Commerce, Business or Public Administration</a:t>
            </a:r>
          </a:p>
          <a:p>
            <a:pPr algn="ctr"/>
            <a:r>
              <a:rPr lang="fr-CA" sz="1200" b="1">
                <a:solidFill>
                  <a:schemeClr val="bg1"/>
                </a:solidFill>
              </a:rPr>
              <a:t>(from an accredited university)</a:t>
            </a:r>
            <a:endParaRPr lang="fr-CA" sz="1200" b="1" dirty="0">
              <a:solidFill>
                <a:schemeClr val="bg1"/>
              </a:solidFill>
            </a:endParaRPr>
          </a:p>
        </p:txBody>
      </p:sp>
      <p:sp>
        <p:nvSpPr>
          <p:cNvPr id="8" name="Rectangle 7"/>
          <p:cNvSpPr/>
          <p:nvPr/>
        </p:nvSpPr>
        <p:spPr>
          <a:xfrm>
            <a:off x="762000" y="3217909"/>
            <a:ext cx="2667000" cy="1219200"/>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819150" y="1974578"/>
            <a:ext cx="2552700" cy="877163"/>
          </a:xfrm>
          <a:prstGeom prst="rect">
            <a:avLst/>
          </a:prstGeom>
          <a:noFill/>
        </p:spPr>
        <p:txBody>
          <a:bodyPr wrap="square" rtlCol="0">
            <a:spAutoFit/>
          </a:bodyPr>
          <a:lstStyle/>
          <a:p>
            <a:pPr algn="ctr"/>
            <a:r>
              <a:rPr lang="fr-CA" sz="1600" b="1" dirty="0" err="1" smtClean="0">
                <a:solidFill>
                  <a:schemeClr val="bg1"/>
                </a:solidFill>
              </a:rPr>
              <a:t>Certificate</a:t>
            </a:r>
            <a:r>
              <a:rPr lang="fr-CA" sz="1600" b="1" dirty="0" smtClean="0">
                <a:solidFill>
                  <a:schemeClr val="bg1"/>
                </a:solidFill>
              </a:rPr>
              <a:t> in Local </a:t>
            </a:r>
            <a:r>
              <a:rPr lang="fr-CA" sz="1600" b="1" dirty="0" err="1" smtClean="0">
                <a:solidFill>
                  <a:schemeClr val="bg1"/>
                </a:solidFill>
              </a:rPr>
              <a:t>Government</a:t>
            </a:r>
            <a:r>
              <a:rPr lang="fr-CA" sz="1600" b="1" dirty="0" smtClean="0">
                <a:solidFill>
                  <a:schemeClr val="bg1"/>
                </a:solidFill>
              </a:rPr>
              <a:t> </a:t>
            </a:r>
            <a:r>
              <a:rPr lang="fr-CA" sz="1600" b="1" dirty="0" err="1" smtClean="0">
                <a:solidFill>
                  <a:schemeClr val="bg1"/>
                </a:solidFill>
              </a:rPr>
              <a:t>Authority</a:t>
            </a:r>
            <a:endParaRPr lang="fr-CA" sz="1600" b="1" dirty="0" smtClean="0">
              <a:solidFill>
                <a:schemeClr val="bg1"/>
              </a:solidFill>
            </a:endParaRPr>
          </a:p>
          <a:p>
            <a:pPr algn="ctr"/>
            <a:endParaRPr lang="fr-CA" sz="800" b="1" dirty="0" smtClean="0">
              <a:solidFill>
                <a:schemeClr val="bg1"/>
              </a:solidFill>
            </a:endParaRPr>
          </a:p>
          <a:p>
            <a:pPr algn="ctr"/>
            <a:r>
              <a:rPr lang="fr-CA" sz="1100" b="1" dirty="0" err="1" smtClean="0">
                <a:solidFill>
                  <a:schemeClr val="bg1"/>
                </a:solidFill>
              </a:rPr>
              <a:t>University</a:t>
            </a:r>
            <a:r>
              <a:rPr lang="fr-CA" sz="1100" b="1" dirty="0" smtClean="0">
                <a:solidFill>
                  <a:schemeClr val="bg1"/>
                </a:solidFill>
              </a:rPr>
              <a:t> of Regina (online option)</a:t>
            </a:r>
            <a:endParaRPr lang="en-US" sz="1100" b="1" dirty="0">
              <a:solidFill>
                <a:schemeClr val="bg1"/>
              </a:solidFill>
            </a:endParaRPr>
          </a:p>
        </p:txBody>
      </p:sp>
      <p:sp>
        <p:nvSpPr>
          <p:cNvPr id="10" name="TextBox 9"/>
          <p:cNvSpPr txBox="1"/>
          <p:nvPr/>
        </p:nvSpPr>
        <p:spPr>
          <a:xfrm>
            <a:off x="787667" y="3427586"/>
            <a:ext cx="2552700" cy="877163"/>
          </a:xfrm>
          <a:prstGeom prst="rect">
            <a:avLst/>
          </a:prstGeom>
          <a:noFill/>
        </p:spPr>
        <p:txBody>
          <a:bodyPr wrap="square" rtlCol="0">
            <a:spAutoFit/>
          </a:bodyPr>
          <a:lstStyle/>
          <a:p>
            <a:pPr algn="ctr"/>
            <a:r>
              <a:rPr lang="fr-CA" sz="1600" b="1" dirty="0" smtClean="0">
                <a:solidFill>
                  <a:schemeClr val="bg1"/>
                </a:solidFill>
              </a:rPr>
              <a:t>Public Admin </a:t>
            </a:r>
            <a:r>
              <a:rPr lang="fr-CA" sz="1600" b="1" dirty="0" err="1" smtClean="0">
                <a:solidFill>
                  <a:schemeClr val="bg1"/>
                </a:solidFill>
              </a:rPr>
              <a:t>Certificate</a:t>
            </a:r>
            <a:r>
              <a:rPr lang="fr-CA" sz="1600" b="1" dirty="0" smtClean="0">
                <a:solidFill>
                  <a:schemeClr val="bg1"/>
                </a:solidFill>
              </a:rPr>
              <a:t> or </a:t>
            </a:r>
          </a:p>
          <a:p>
            <a:pPr algn="ctr"/>
            <a:r>
              <a:rPr lang="fr-CA" sz="1600" b="1" dirty="0" smtClean="0">
                <a:solidFill>
                  <a:schemeClr val="bg1"/>
                </a:solidFill>
              </a:rPr>
              <a:t>Business Admin </a:t>
            </a:r>
            <a:r>
              <a:rPr lang="fr-CA" sz="1600" b="1" dirty="0" err="1" smtClean="0">
                <a:solidFill>
                  <a:schemeClr val="bg1"/>
                </a:solidFill>
              </a:rPr>
              <a:t>Certificate</a:t>
            </a:r>
            <a:endParaRPr lang="fr-CA" sz="1600" b="1" dirty="0" smtClean="0">
              <a:solidFill>
                <a:schemeClr val="bg1"/>
              </a:solidFill>
            </a:endParaRPr>
          </a:p>
          <a:p>
            <a:pPr algn="ctr"/>
            <a:endParaRPr lang="fr-CA" sz="800" b="1" dirty="0" smtClean="0">
              <a:solidFill>
                <a:schemeClr val="bg1"/>
              </a:solidFill>
            </a:endParaRPr>
          </a:p>
          <a:p>
            <a:pPr algn="ctr"/>
            <a:r>
              <a:rPr lang="fr-CA" sz="1100" b="1" dirty="0" smtClean="0">
                <a:solidFill>
                  <a:schemeClr val="bg1"/>
                </a:solidFill>
              </a:rPr>
              <a:t>(</a:t>
            </a:r>
            <a:r>
              <a:rPr lang="fr-CA" sz="1100" b="1" dirty="0" err="1" smtClean="0">
                <a:solidFill>
                  <a:schemeClr val="bg1"/>
                </a:solidFill>
              </a:rPr>
              <a:t>from</a:t>
            </a:r>
            <a:r>
              <a:rPr lang="fr-CA" sz="1100" b="1" dirty="0" smtClean="0">
                <a:solidFill>
                  <a:schemeClr val="bg1"/>
                </a:solidFill>
              </a:rPr>
              <a:t> an </a:t>
            </a:r>
            <a:r>
              <a:rPr lang="fr-CA" sz="1100" b="1" dirty="0" err="1" smtClean="0">
                <a:solidFill>
                  <a:schemeClr val="bg1"/>
                </a:solidFill>
              </a:rPr>
              <a:t>accredited</a:t>
            </a:r>
            <a:r>
              <a:rPr lang="fr-CA" sz="1100" b="1" dirty="0" smtClean="0">
                <a:solidFill>
                  <a:schemeClr val="bg1"/>
                </a:solidFill>
              </a:rPr>
              <a:t> </a:t>
            </a:r>
            <a:r>
              <a:rPr lang="fr-CA" sz="1100" b="1" dirty="0" err="1" smtClean="0">
                <a:solidFill>
                  <a:schemeClr val="bg1"/>
                </a:solidFill>
              </a:rPr>
              <a:t>college</a:t>
            </a:r>
            <a:r>
              <a:rPr lang="fr-CA" sz="1100" b="1" dirty="0" smtClean="0">
                <a:solidFill>
                  <a:schemeClr val="bg1"/>
                </a:solidFill>
              </a:rPr>
              <a:t> or </a:t>
            </a:r>
            <a:r>
              <a:rPr lang="fr-CA" sz="1100" b="1" dirty="0" err="1" smtClean="0">
                <a:solidFill>
                  <a:schemeClr val="bg1"/>
                </a:solidFill>
              </a:rPr>
              <a:t>institute</a:t>
            </a:r>
            <a:r>
              <a:rPr lang="fr-CA" sz="1100" b="1" dirty="0">
                <a:solidFill>
                  <a:schemeClr val="bg1"/>
                </a:solidFill>
              </a:rPr>
              <a:t>)</a:t>
            </a:r>
            <a:endParaRPr lang="en-US" sz="1100" b="1" dirty="0">
              <a:solidFill>
                <a:schemeClr val="bg1"/>
              </a:solidFill>
            </a:endParaRPr>
          </a:p>
        </p:txBody>
      </p:sp>
      <p:sp>
        <p:nvSpPr>
          <p:cNvPr id="11" name="TextBox 10"/>
          <p:cNvSpPr txBox="1"/>
          <p:nvPr/>
        </p:nvSpPr>
        <p:spPr>
          <a:xfrm>
            <a:off x="762000" y="1194306"/>
            <a:ext cx="2667000" cy="584775"/>
          </a:xfrm>
          <a:prstGeom prst="rect">
            <a:avLst/>
          </a:prstGeom>
          <a:noFill/>
        </p:spPr>
        <p:txBody>
          <a:bodyPr wrap="square" rtlCol="0">
            <a:spAutoFit/>
          </a:bodyPr>
          <a:lstStyle/>
          <a:p>
            <a:pPr algn="ctr"/>
            <a:r>
              <a:rPr lang="fr-CA" sz="2000" b="1" dirty="0" smtClean="0"/>
              <a:t>STEP #1</a:t>
            </a:r>
            <a:r>
              <a:rPr lang="fr-CA" sz="2000" b="1" dirty="0"/>
              <a:t>:</a:t>
            </a:r>
            <a:r>
              <a:rPr lang="fr-CA" sz="2000" b="1" dirty="0" smtClean="0"/>
              <a:t> STUDY</a:t>
            </a:r>
          </a:p>
          <a:p>
            <a:pPr algn="ctr"/>
            <a:r>
              <a:rPr lang="fr-CA" sz="1200" dirty="0" smtClean="0"/>
              <a:t>(</a:t>
            </a:r>
            <a:r>
              <a:rPr lang="fr-CA" sz="1200" dirty="0" err="1" smtClean="0"/>
              <a:t>Choose</a:t>
            </a:r>
            <a:r>
              <a:rPr lang="fr-CA" sz="1200" dirty="0" smtClean="0"/>
              <a:t> one of the </a:t>
            </a:r>
            <a:r>
              <a:rPr lang="fr-CA" sz="1200" dirty="0" err="1" smtClean="0"/>
              <a:t>following</a:t>
            </a:r>
            <a:r>
              <a:rPr lang="fr-CA" sz="1200" dirty="0" smtClean="0"/>
              <a:t> programs)</a:t>
            </a:r>
            <a:endParaRPr lang="en-US" sz="1200" dirty="0"/>
          </a:p>
        </p:txBody>
      </p:sp>
      <p:sp>
        <p:nvSpPr>
          <p:cNvPr id="12" name="TextBox 11"/>
          <p:cNvSpPr txBox="1"/>
          <p:nvPr/>
        </p:nvSpPr>
        <p:spPr>
          <a:xfrm>
            <a:off x="3311792" y="1184781"/>
            <a:ext cx="2667000" cy="400110"/>
          </a:xfrm>
          <a:prstGeom prst="rect">
            <a:avLst/>
          </a:prstGeom>
          <a:noFill/>
        </p:spPr>
        <p:txBody>
          <a:bodyPr wrap="square" rtlCol="0">
            <a:spAutoFit/>
          </a:bodyPr>
          <a:lstStyle/>
          <a:p>
            <a:pPr algn="ctr"/>
            <a:r>
              <a:rPr lang="fr-CA" sz="2000" b="1" dirty="0" smtClean="0"/>
              <a:t>STEP #2: WORK</a:t>
            </a:r>
          </a:p>
        </p:txBody>
      </p:sp>
      <p:sp>
        <p:nvSpPr>
          <p:cNvPr id="13" name="TextBox 12"/>
          <p:cNvSpPr txBox="1"/>
          <p:nvPr/>
        </p:nvSpPr>
        <p:spPr>
          <a:xfrm>
            <a:off x="5953125" y="1194306"/>
            <a:ext cx="2667000" cy="400110"/>
          </a:xfrm>
          <a:prstGeom prst="rect">
            <a:avLst/>
          </a:prstGeom>
          <a:noFill/>
        </p:spPr>
        <p:txBody>
          <a:bodyPr wrap="square" rtlCol="0">
            <a:spAutoFit/>
          </a:bodyPr>
          <a:lstStyle/>
          <a:p>
            <a:pPr algn="ctr"/>
            <a:r>
              <a:rPr lang="fr-CA" sz="2000" b="1" dirty="0" smtClean="0"/>
              <a:t>STEP #3: GET CERTIFIED</a:t>
            </a:r>
          </a:p>
        </p:txBody>
      </p:sp>
      <p:sp>
        <p:nvSpPr>
          <p:cNvPr id="14" name="TextBox 13"/>
          <p:cNvSpPr txBox="1"/>
          <p:nvPr/>
        </p:nvSpPr>
        <p:spPr>
          <a:xfrm>
            <a:off x="1875728" y="2887478"/>
            <a:ext cx="439544" cy="338554"/>
          </a:xfrm>
          <a:prstGeom prst="rect">
            <a:avLst/>
          </a:prstGeom>
          <a:noFill/>
        </p:spPr>
        <p:txBody>
          <a:bodyPr wrap="none" rtlCol="0">
            <a:spAutoFit/>
          </a:bodyPr>
          <a:lstStyle/>
          <a:p>
            <a:r>
              <a:rPr lang="fr-CA" sz="1600" b="1" dirty="0" smtClean="0"/>
              <a:t>OR</a:t>
            </a:r>
            <a:endParaRPr lang="en-US" sz="1600" b="1" dirty="0"/>
          </a:p>
        </p:txBody>
      </p:sp>
      <p:sp>
        <p:nvSpPr>
          <p:cNvPr id="15" name="TextBox 14"/>
          <p:cNvSpPr txBox="1"/>
          <p:nvPr/>
        </p:nvSpPr>
        <p:spPr>
          <a:xfrm>
            <a:off x="1875728" y="4420864"/>
            <a:ext cx="439544" cy="338554"/>
          </a:xfrm>
          <a:prstGeom prst="rect">
            <a:avLst/>
          </a:prstGeom>
          <a:noFill/>
        </p:spPr>
        <p:txBody>
          <a:bodyPr wrap="none" rtlCol="0">
            <a:spAutoFit/>
          </a:bodyPr>
          <a:lstStyle/>
          <a:p>
            <a:r>
              <a:rPr lang="fr-CA" sz="1600" b="1" dirty="0" smtClean="0"/>
              <a:t>OR</a:t>
            </a:r>
            <a:endParaRPr lang="en-US" sz="1600" b="1" dirty="0"/>
          </a:p>
        </p:txBody>
      </p:sp>
      <p:sp>
        <p:nvSpPr>
          <p:cNvPr id="16" name="Rectangle 15"/>
          <p:cNvSpPr/>
          <p:nvPr/>
        </p:nvSpPr>
        <p:spPr>
          <a:xfrm>
            <a:off x="3818998" y="1930720"/>
            <a:ext cx="1819802" cy="4019615"/>
          </a:xfrm>
          <a:prstGeom prst="rect">
            <a:avLst/>
          </a:prstGeom>
          <a:solidFill>
            <a:srgbClr val="2966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845192" y="2063089"/>
            <a:ext cx="1793608" cy="3754874"/>
          </a:xfrm>
          <a:prstGeom prst="rect">
            <a:avLst/>
          </a:prstGeom>
          <a:noFill/>
        </p:spPr>
        <p:txBody>
          <a:bodyPr wrap="square" rtlCol="0">
            <a:spAutoFit/>
          </a:bodyPr>
          <a:lstStyle/>
          <a:p>
            <a:pPr algn="ctr"/>
            <a:r>
              <a:rPr lang="fr-CA" b="1" dirty="0" err="1" smtClean="0">
                <a:solidFill>
                  <a:schemeClr val="bg1"/>
                </a:solidFill>
              </a:rPr>
              <a:t>Get</a:t>
            </a:r>
            <a:r>
              <a:rPr lang="fr-CA" b="1" dirty="0" smtClean="0">
                <a:solidFill>
                  <a:schemeClr val="bg1"/>
                </a:solidFill>
              </a:rPr>
              <a:t> </a:t>
            </a:r>
            <a:r>
              <a:rPr lang="fr-CA" b="1" dirty="0" err="1" smtClean="0">
                <a:solidFill>
                  <a:schemeClr val="bg1"/>
                </a:solidFill>
              </a:rPr>
              <a:t>experience</a:t>
            </a:r>
            <a:r>
              <a:rPr lang="fr-CA" b="1" dirty="0" smtClean="0">
                <a:solidFill>
                  <a:schemeClr val="bg1"/>
                </a:solidFill>
              </a:rPr>
              <a:t> </a:t>
            </a:r>
            <a:r>
              <a:rPr lang="fr-CA" b="1" dirty="0" err="1" smtClean="0">
                <a:solidFill>
                  <a:schemeClr val="bg1"/>
                </a:solidFill>
              </a:rPr>
              <a:t>working</a:t>
            </a:r>
            <a:r>
              <a:rPr lang="fr-CA" b="1" dirty="0" smtClean="0">
                <a:solidFill>
                  <a:schemeClr val="bg1"/>
                </a:solidFill>
              </a:rPr>
              <a:t> in a </a:t>
            </a:r>
            <a:r>
              <a:rPr lang="fr-CA" b="1" dirty="0" err="1" smtClean="0">
                <a:solidFill>
                  <a:schemeClr val="bg1"/>
                </a:solidFill>
              </a:rPr>
              <a:t>muncipal</a:t>
            </a:r>
            <a:r>
              <a:rPr lang="fr-CA" b="1" dirty="0" smtClean="0">
                <a:solidFill>
                  <a:schemeClr val="bg1"/>
                </a:solidFill>
              </a:rPr>
              <a:t> office.  </a:t>
            </a:r>
          </a:p>
          <a:p>
            <a:pPr algn="ctr"/>
            <a:endParaRPr lang="fr-CA" sz="1400" b="1" dirty="0" smtClean="0">
              <a:solidFill>
                <a:schemeClr val="bg1"/>
              </a:solidFill>
            </a:endParaRPr>
          </a:p>
          <a:p>
            <a:pPr algn="ctr"/>
            <a:endParaRPr lang="fr-CA" sz="1400" b="1" dirty="0">
              <a:solidFill>
                <a:schemeClr val="bg1"/>
              </a:solidFill>
            </a:endParaRPr>
          </a:p>
          <a:p>
            <a:pPr algn="ctr"/>
            <a:r>
              <a:rPr lang="fr-CA" sz="1200" b="1" dirty="0" smtClean="0">
                <a:solidFill>
                  <a:schemeClr val="bg1"/>
                </a:solidFill>
              </a:rPr>
              <a:t>You </a:t>
            </a:r>
            <a:r>
              <a:rPr lang="fr-CA" sz="1200" b="1" dirty="0" err="1" smtClean="0">
                <a:solidFill>
                  <a:schemeClr val="bg1"/>
                </a:solidFill>
              </a:rPr>
              <a:t>will</a:t>
            </a:r>
            <a:r>
              <a:rPr lang="fr-CA" sz="1200" b="1" dirty="0" smtClean="0">
                <a:solidFill>
                  <a:schemeClr val="bg1"/>
                </a:solidFill>
              </a:rPr>
              <a:t> </a:t>
            </a:r>
            <a:r>
              <a:rPr lang="fr-CA" sz="1200" b="1" dirty="0" err="1" smtClean="0">
                <a:solidFill>
                  <a:schemeClr val="bg1"/>
                </a:solidFill>
              </a:rPr>
              <a:t>need</a:t>
            </a:r>
            <a:r>
              <a:rPr lang="fr-CA" sz="1200" b="1" dirty="0" smtClean="0">
                <a:solidFill>
                  <a:schemeClr val="bg1"/>
                </a:solidFill>
              </a:rPr>
              <a:t> a minimum of 1,800 </a:t>
            </a:r>
            <a:r>
              <a:rPr lang="fr-CA" sz="1200" b="1" dirty="0" err="1" smtClean="0">
                <a:solidFill>
                  <a:schemeClr val="bg1"/>
                </a:solidFill>
              </a:rPr>
              <a:t>hours</a:t>
            </a:r>
            <a:r>
              <a:rPr lang="fr-CA" sz="1200" b="1" dirty="0" smtClean="0">
                <a:solidFill>
                  <a:schemeClr val="bg1"/>
                </a:solidFill>
              </a:rPr>
              <a:t> (one </a:t>
            </a:r>
            <a:r>
              <a:rPr lang="fr-CA" sz="1200" b="1" dirty="0" err="1" smtClean="0">
                <a:solidFill>
                  <a:schemeClr val="bg1"/>
                </a:solidFill>
              </a:rPr>
              <a:t>year</a:t>
            </a:r>
            <a:r>
              <a:rPr lang="fr-CA" sz="1200" b="1" dirty="0" smtClean="0">
                <a:solidFill>
                  <a:schemeClr val="bg1"/>
                </a:solidFill>
              </a:rPr>
              <a:t>) </a:t>
            </a:r>
            <a:r>
              <a:rPr lang="fr-CA" sz="1200" b="1" dirty="0" err="1" smtClean="0">
                <a:solidFill>
                  <a:schemeClr val="bg1"/>
                </a:solidFill>
              </a:rPr>
              <a:t>experience</a:t>
            </a:r>
            <a:r>
              <a:rPr lang="fr-CA" sz="1200" b="1" dirty="0" smtClean="0">
                <a:solidFill>
                  <a:schemeClr val="bg1"/>
                </a:solidFill>
              </a:rPr>
              <a:t> </a:t>
            </a:r>
            <a:r>
              <a:rPr lang="fr-CA" sz="1200" b="1" dirty="0" err="1" smtClean="0">
                <a:solidFill>
                  <a:schemeClr val="bg1"/>
                </a:solidFill>
              </a:rPr>
              <a:t>working</a:t>
            </a:r>
            <a:r>
              <a:rPr lang="fr-CA" sz="1200" b="1" dirty="0" smtClean="0">
                <a:solidFill>
                  <a:schemeClr val="bg1"/>
                </a:solidFill>
              </a:rPr>
              <a:t> in a </a:t>
            </a:r>
            <a:r>
              <a:rPr lang="fr-CA" sz="1200" b="1" dirty="0" err="1" smtClean="0">
                <a:solidFill>
                  <a:schemeClr val="bg1"/>
                </a:solidFill>
              </a:rPr>
              <a:t>municipality</a:t>
            </a:r>
            <a:r>
              <a:rPr lang="fr-CA" sz="1200" b="1" dirty="0" smtClean="0">
                <a:solidFill>
                  <a:schemeClr val="bg1"/>
                </a:solidFill>
              </a:rPr>
              <a:t>.</a:t>
            </a:r>
          </a:p>
          <a:p>
            <a:pPr algn="ctr"/>
            <a:endParaRPr lang="fr-CA" sz="1200" b="1" dirty="0" smtClean="0">
              <a:solidFill>
                <a:schemeClr val="bg1"/>
              </a:solidFill>
            </a:endParaRPr>
          </a:p>
          <a:p>
            <a:pPr algn="ctr"/>
            <a:endParaRPr lang="fr-CA" sz="1200" b="1" dirty="0" smtClean="0">
              <a:solidFill>
                <a:schemeClr val="bg1"/>
              </a:solidFill>
            </a:endParaRPr>
          </a:p>
          <a:p>
            <a:pPr algn="ctr"/>
            <a:r>
              <a:rPr lang="fr-CA" sz="1200" b="1" dirty="0" smtClean="0">
                <a:solidFill>
                  <a:schemeClr val="bg1"/>
                </a:solidFill>
              </a:rPr>
              <a:t>This </a:t>
            </a:r>
            <a:r>
              <a:rPr lang="fr-CA" sz="1200" b="1" dirty="0" err="1" smtClean="0">
                <a:solidFill>
                  <a:schemeClr val="bg1"/>
                </a:solidFill>
              </a:rPr>
              <a:t>can</a:t>
            </a:r>
            <a:r>
              <a:rPr lang="fr-CA" sz="1200" b="1" dirty="0" smtClean="0">
                <a:solidFill>
                  <a:schemeClr val="bg1"/>
                </a:solidFill>
              </a:rPr>
              <a:t> </a:t>
            </a:r>
            <a:r>
              <a:rPr lang="fr-CA" sz="1200" b="1" dirty="0" err="1" smtClean="0">
                <a:solidFill>
                  <a:schemeClr val="bg1"/>
                </a:solidFill>
              </a:rPr>
              <a:t>be</a:t>
            </a:r>
            <a:r>
              <a:rPr lang="fr-CA" sz="1200" b="1" dirty="0" smtClean="0">
                <a:solidFill>
                  <a:schemeClr val="bg1"/>
                </a:solidFill>
              </a:rPr>
              <a:t> </a:t>
            </a:r>
            <a:r>
              <a:rPr lang="fr-CA" sz="1200" b="1" dirty="0" err="1" smtClean="0">
                <a:solidFill>
                  <a:schemeClr val="bg1"/>
                </a:solidFill>
              </a:rPr>
              <a:t>done</a:t>
            </a:r>
            <a:r>
              <a:rPr lang="fr-CA" sz="1200" b="1" dirty="0" smtClean="0">
                <a:solidFill>
                  <a:schemeClr val="bg1"/>
                </a:solidFill>
              </a:rPr>
              <a:t> by </a:t>
            </a:r>
            <a:r>
              <a:rPr lang="fr-CA" sz="1200" b="1" dirty="0" err="1" smtClean="0">
                <a:solidFill>
                  <a:schemeClr val="bg1"/>
                </a:solidFill>
              </a:rPr>
              <a:t>working</a:t>
            </a:r>
            <a:r>
              <a:rPr lang="fr-CA" sz="1200" b="1" dirty="0" smtClean="0">
                <a:solidFill>
                  <a:schemeClr val="bg1"/>
                </a:solidFill>
              </a:rPr>
              <a:t> as an assistant </a:t>
            </a:r>
            <a:r>
              <a:rPr lang="fr-CA" sz="1200" b="1" dirty="0" err="1" smtClean="0">
                <a:solidFill>
                  <a:schemeClr val="bg1"/>
                </a:solidFill>
              </a:rPr>
              <a:t>administrator</a:t>
            </a:r>
            <a:r>
              <a:rPr lang="fr-CA" sz="1200" b="1" dirty="0" smtClean="0">
                <a:solidFill>
                  <a:schemeClr val="bg1"/>
                </a:solidFill>
              </a:rPr>
              <a:t> </a:t>
            </a:r>
            <a:r>
              <a:rPr lang="fr-CA" sz="1200" b="1" dirty="0" err="1" smtClean="0">
                <a:solidFill>
                  <a:schemeClr val="bg1"/>
                </a:solidFill>
              </a:rPr>
              <a:t>under</a:t>
            </a:r>
            <a:r>
              <a:rPr lang="fr-CA" sz="1200" b="1" dirty="0" smtClean="0">
                <a:solidFill>
                  <a:schemeClr val="bg1"/>
                </a:solidFill>
              </a:rPr>
              <a:t> the supervision of a </a:t>
            </a:r>
            <a:r>
              <a:rPr lang="fr-CA" sz="1200" b="1" dirty="0" err="1" smtClean="0">
                <a:solidFill>
                  <a:schemeClr val="bg1"/>
                </a:solidFill>
              </a:rPr>
              <a:t>certified</a:t>
            </a:r>
            <a:r>
              <a:rPr lang="fr-CA" sz="1200" b="1" dirty="0" smtClean="0">
                <a:solidFill>
                  <a:schemeClr val="bg1"/>
                </a:solidFill>
              </a:rPr>
              <a:t> </a:t>
            </a:r>
            <a:r>
              <a:rPr lang="fr-CA" sz="1200" b="1" dirty="0" err="1" smtClean="0">
                <a:solidFill>
                  <a:schemeClr val="bg1"/>
                </a:solidFill>
              </a:rPr>
              <a:t>administrator</a:t>
            </a:r>
            <a:r>
              <a:rPr lang="fr-CA" sz="1200" b="1" dirty="0" smtClean="0">
                <a:solidFill>
                  <a:schemeClr val="bg1"/>
                </a:solidFill>
              </a:rPr>
              <a:t>.  There are </a:t>
            </a:r>
            <a:r>
              <a:rPr lang="fr-CA" sz="1200" b="1" dirty="0" err="1" smtClean="0">
                <a:solidFill>
                  <a:schemeClr val="bg1"/>
                </a:solidFill>
              </a:rPr>
              <a:t>also</a:t>
            </a:r>
            <a:r>
              <a:rPr lang="fr-CA" sz="1200" b="1" dirty="0" smtClean="0">
                <a:solidFill>
                  <a:schemeClr val="bg1"/>
                </a:solidFill>
              </a:rPr>
              <a:t> </a:t>
            </a:r>
            <a:r>
              <a:rPr lang="fr-CA" sz="1200" b="1" dirty="0" err="1" smtClean="0">
                <a:solidFill>
                  <a:schemeClr val="bg1"/>
                </a:solidFill>
              </a:rPr>
              <a:t>mentoring</a:t>
            </a:r>
            <a:r>
              <a:rPr lang="fr-CA" sz="1200" b="1" dirty="0" smtClean="0">
                <a:solidFill>
                  <a:schemeClr val="bg1"/>
                </a:solidFill>
              </a:rPr>
              <a:t> options </a:t>
            </a:r>
            <a:r>
              <a:rPr lang="fr-CA" sz="1200" b="1" dirty="0" err="1" smtClean="0">
                <a:solidFill>
                  <a:schemeClr val="bg1"/>
                </a:solidFill>
              </a:rPr>
              <a:t>available</a:t>
            </a:r>
            <a:r>
              <a:rPr lang="fr-CA" sz="1200" b="1" dirty="0" smtClean="0">
                <a:solidFill>
                  <a:schemeClr val="bg1"/>
                </a:solidFill>
              </a:rPr>
              <a:t>.</a:t>
            </a:r>
            <a:endParaRPr lang="en-US" sz="1200" b="1" dirty="0">
              <a:solidFill>
                <a:schemeClr val="bg1"/>
              </a:solidFill>
            </a:endParaRPr>
          </a:p>
        </p:txBody>
      </p:sp>
    </p:spTree>
    <p:extLst>
      <p:ext uri="{BB962C8B-B14F-4D97-AF65-F5344CB8AC3E}">
        <p14:creationId xmlns:p14="http://schemas.microsoft.com/office/powerpoint/2010/main" val="2824836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MORE QUESTIONS?</a:t>
            </a:r>
            <a:endParaRPr lang="en-US" dirty="0"/>
          </a:p>
        </p:txBody>
      </p:sp>
      <p:sp>
        <p:nvSpPr>
          <p:cNvPr id="3" name="Content Placeholder 2"/>
          <p:cNvSpPr>
            <a:spLocks noGrp="1"/>
          </p:cNvSpPr>
          <p:nvPr>
            <p:ph idx="1"/>
          </p:nvPr>
        </p:nvSpPr>
        <p:spPr/>
        <p:txBody>
          <a:bodyPr>
            <a:normAutofit fontScale="77500" lnSpcReduction="20000"/>
          </a:bodyPr>
          <a:lstStyle/>
          <a:p>
            <a:pPr marL="285750" indent="-285750">
              <a:lnSpc>
                <a:spcPct val="150000"/>
              </a:lnSpc>
            </a:pPr>
            <a:r>
              <a:rPr lang="en-US" sz="2400" b="1" dirty="0"/>
              <a:t>RMAA </a:t>
            </a:r>
            <a:r>
              <a:rPr lang="en-US" sz="2400" dirty="0"/>
              <a:t>- </a:t>
            </a:r>
            <a:r>
              <a:rPr lang="en-US" sz="2000" dirty="0"/>
              <a:t>Rural Municipal Administrators’ Association of Saskatchewan</a:t>
            </a:r>
          </a:p>
          <a:p>
            <a:pPr lvl="1">
              <a:lnSpc>
                <a:spcPct val="150000"/>
              </a:lnSpc>
              <a:buFont typeface="Arial" panose="020B0604020202020204" pitchFamily="34" charset="0"/>
              <a:buChar char="•"/>
            </a:pPr>
            <a:r>
              <a:rPr lang="fr-CA" sz="1600" dirty="0">
                <a:hlinkClick r:id="rId3"/>
              </a:rPr>
              <a:t>www.rmaa.ca</a:t>
            </a:r>
            <a:endParaRPr lang="fr-CA" sz="1600" dirty="0"/>
          </a:p>
          <a:p>
            <a:pPr marL="285750" indent="-285750">
              <a:lnSpc>
                <a:spcPct val="150000"/>
              </a:lnSpc>
            </a:pPr>
            <a:r>
              <a:rPr lang="fr-CA" sz="2400" b="1" dirty="0"/>
              <a:t>UMAAS</a:t>
            </a:r>
            <a:r>
              <a:rPr lang="fr-CA" sz="2400" dirty="0"/>
              <a:t> - </a:t>
            </a:r>
            <a:r>
              <a:rPr lang="fr-CA" sz="2000" dirty="0"/>
              <a:t>Urban Municipal </a:t>
            </a:r>
            <a:r>
              <a:rPr lang="fr-CA" sz="2000" dirty="0" err="1"/>
              <a:t>Administrators</a:t>
            </a:r>
            <a:r>
              <a:rPr lang="fr-CA" sz="2000" dirty="0"/>
              <a:t> Association of Saskatchewan</a:t>
            </a:r>
          </a:p>
          <a:p>
            <a:pPr lvl="1">
              <a:lnSpc>
                <a:spcPct val="150000"/>
              </a:lnSpc>
              <a:buFont typeface="Arial" panose="020B0604020202020204" pitchFamily="34" charset="0"/>
              <a:buChar char="•"/>
            </a:pPr>
            <a:r>
              <a:rPr lang="fr-CA" sz="1600" dirty="0">
                <a:hlinkClick r:id="rId4"/>
              </a:rPr>
              <a:t>www.umaas.ca</a:t>
            </a:r>
            <a:r>
              <a:rPr lang="fr-CA" sz="1600" dirty="0"/>
              <a:t> </a:t>
            </a:r>
          </a:p>
          <a:p>
            <a:pPr marL="285750" indent="-285750">
              <a:lnSpc>
                <a:spcPct val="150000"/>
              </a:lnSpc>
            </a:pPr>
            <a:r>
              <a:rPr lang="fr-CA" sz="2400" b="1" dirty="0"/>
              <a:t>SARM</a:t>
            </a:r>
            <a:r>
              <a:rPr lang="fr-CA" sz="1600" dirty="0"/>
              <a:t> – </a:t>
            </a:r>
            <a:r>
              <a:rPr lang="fr-CA" sz="2000" dirty="0"/>
              <a:t>Saskatchewan Association of Rural </a:t>
            </a:r>
            <a:r>
              <a:rPr lang="fr-CA" sz="2000" dirty="0" err="1"/>
              <a:t>Municipalities</a:t>
            </a:r>
            <a:endParaRPr lang="fr-CA" sz="2000" dirty="0"/>
          </a:p>
          <a:p>
            <a:pPr lvl="1">
              <a:lnSpc>
                <a:spcPct val="150000"/>
              </a:lnSpc>
              <a:buFont typeface="Arial" panose="020B0604020202020204" pitchFamily="34" charset="0"/>
              <a:buChar char="•"/>
            </a:pPr>
            <a:r>
              <a:rPr lang="fr-CA" sz="1600" dirty="0">
                <a:hlinkClick r:id="rId5"/>
              </a:rPr>
              <a:t>www.sarm.ca</a:t>
            </a:r>
            <a:endParaRPr lang="fr-CA" sz="1600" dirty="0"/>
          </a:p>
          <a:p>
            <a:pPr marL="285750" indent="-285750">
              <a:lnSpc>
                <a:spcPct val="150000"/>
              </a:lnSpc>
            </a:pPr>
            <a:r>
              <a:rPr lang="fr-CA" sz="2400" b="1" dirty="0"/>
              <a:t>SUMA</a:t>
            </a:r>
            <a:r>
              <a:rPr lang="fr-CA" sz="1600" dirty="0"/>
              <a:t> – </a:t>
            </a:r>
            <a:r>
              <a:rPr lang="fr-CA" sz="2000" dirty="0"/>
              <a:t>Saskatchewan Urban </a:t>
            </a:r>
            <a:r>
              <a:rPr lang="fr-CA" sz="2000" dirty="0" err="1"/>
              <a:t>Municipalities</a:t>
            </a:r>
            <a:r>
              <a:rPr lang="fr-CA" sz="2000" dirty="0"/>
              <a:t> Association</a:t>
            </a:r>
          </a:p>
          <a:p>
            <a:pPr lvl="1">
              <a:lnSpc>
                <a:spcPct val="150000"/>
              </a:lnSpc>
              <a:buFont typeface="Arial" panose="020B0604020202020204" pitchFamily="34" charset="0"/>
              <a:buChar char="•"/>
            </a:pPr>
            <a:r>
              <a:rPr lang="fr-CA" sz="1600" dirty="0" smtClean="0">
                <a:hlinkClick r:id="rId6"/>
              </a:rPr>
              <a:t>www.suma.org</a:t>
            </a:r>
            <a:endParaRPr lang="fr-CA" sz="1600" dirty="0"/>
          </a:p>
          <a:p>
            <a:pPr marL="285750" indent="-285750">
              <a:lnSpc>
                <a:spcPct val="150000"/>
              </a:lnSpc>
            </a:pPr>
            <a:r>
              <a:rPr lang="fr-CA" sz="2400" b="1" dirty="0" smtClean="0"/>
              <a:t>New North</a:t>
            </a:r>
            <a:r>
              <a:rPr lang="fr-CA" sz="1600" dirty="0" smtClean="0"/>
              <a:t> </a:t>
            </a:r>
            <a:r>
              <a:rPr lang="fr-CA" sz="1600" dirty="0"/>
              <a:t>– </a:t>
            </a:r>
            <a:r>
              <a:rPr lang="fr-CA" sz="2000" dirty="0" smtClean="0"/>
              <a:t>Saskatchewan Association of Northern </a:t>
            </a:r>
            <a:r>
              <a:rPr lang="fr-CA" sz="2000" dirty="0" err="1" smtClean="0"/>
              <a:t>Communities</a:t>
            </a:r>
            <a:endParaRPr lang="fr-CA" sz="2000" dirty="0"/>
          </a:p>
          <a:p>
            <a:pPr lvl="1">
              <a:lnSpc>
                <a:spcPct val="150000"/>
              </a:lnSpc>
              <a:buFont typeface="Arial" panose="020B0604020202020204" pitchFamily="34" charset="0"/>
              <a:buChar char="•"/>
            </a:pPr>
            <a:r>
              <a:rPr lang="fr-CA" sz="1600" smtClean="0">
                <a:hlinkClick r:id="rId7"/>
              </a:rPr>
              <a:t>www.newnorthsask.org</a:t>
            </a:r>
            <a:r>
              <a:rPr lang="fr-CA" sz="1600" smtClean="0"/>
              <a:t> </a:t>
            </a:r>
            <a:endParaRPr lang="fr-CA" sz="1600" dirty="0"/>
          </a:p>
          <a:p>
            <a:pPr marL="285750" indent="-285750">
              <a:lnSpc>
                <a:spcPct val="150000"/>
              </a:lnSpc>
            </a:pPr>
            <a:r>
              <a:rPr lang="fr-CA" sz="2400" b="1" dirty="0" smtClean="0"/>
              <a:t>Municipal </a:t>
            </a:r>
            <a:r>
              <a:rPr lang="fr-CA" sz="2400" b="1" dirty="0"/>
              <a:t>Administration </a:t>
            </a:r>
            <a:r>
              <a:rPr lang="fr-CA" sz="1600" dirty="0"/>
              <a:t>– </a:t>
            </a:r>
            <a:r>
              <a:rPr lang="fr-CA" sz="2000" dirty="0"/>
              <a:t>Government of Saskatchewan</a:t>
            </a:r>
          </a:p>
          <a:p>
            <a:pPr lvl="1">
              <a:lnSpc>
                <a:spcPct val="150000"/>
              </a:lnSpc>
              <a:buFont typeface="Arial" panose="020B0604020202020204" pitchFamily="34" charset="0"/>
              <a:buChar char="•"/>
            </a:pPr>
            <a:r>
              <a:rPr lang="fr-CA" sz="1600" dirty="0">
                <a:hlinkClick r:id="rId8"/>
              </a:rPr>
              <a:t>www.saskatchewan.ca/government/municipal-administration</a:t>
            </a:r>
            <a:r>
              <a:rPr lang="fr-CA" sz="1600" dirty="0"/>
              <a:t> </a:t>
            </a:r>
            <a:endParaRPr lang="en-US" sz="1600" dirty="0"/>
          </a:p>
        </p:txBody>
      </p:sp>
    </p:spTree>
    <p:extLst>
      <p:ext uri="{BB962C8B-B14F-4D97-AF65-F5344CB8AC3E}">
        <p14:creationId xmlns:p14="http://schemas.microsoft.com/office/powerpoint/2010/main" val="3784979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hank You - Highway imag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1212850"/>
            <a:ext cx="7620000" cy="44323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fontAlgn="t"/>
            <a:r>
              <a:rPr lang="fr-CA" b="1" dirty="0"/>
              <a:t>FEDERAL</a:t>
            </a:r>
            <a:endParaRPr lang="en-US" dirty="0"/>
          </a:p>
          <a:p>
            <a:pPr fontAlgn="t"/>
            <a:r>
              <a:rPr lang="fr-CA" b="1" dirty="0"/>
              <a:t>PROVINCIAL</a:t>
            </a:r>
            <a:endParaRPr lang="en-US" dirty="0"/>
          </a:p>
          <a:p>
            <a:pPr fontAlgn="t"/>
            <a:r>
              <a:rPr lang="fr-CA" b="1" dirty="0"/>
              <a:t>MUNICIPAL</a:t>
            </a:r>
            <a:endParaRPr lang="en-US" dirty="0"/>
          </a:p>
          <a:p>
            <a:endParaRPr lang="en-US" dirty="0"/>
          </a:p>
        </p:txBody>
      </p:sp>
      <p:sp>
        <p:nvSpPr>
          <p:cNvPr id="4" name="Title 1"/>
          <p:cNvSpPr>
            <a:spLocks noGrp="1"/>
          </p:cNvSpPr>
          <p:nvPr>
            <p:ph type="title"/>
          </p:nvPr>
        </p:nvSpPr>
        <p:spPr/>
        <p:txBody>
          <a:bodyPr>
            <a:noAutofit/>
          </a:bodyPr>
          <a:lstStyle/>
          <a:p>
            <a:r>
              <a:rPr lang="en-US" sz="4000" b="1" dirty="0" smtClean="0"/>
              <a:t>LEVELS OF GOVERNMENT IN CANADA</a:t>
            </a:r>
            <a:endParaRPr lang="en-US" sz="4000" b="1" dirty="0"/>
          </a:p>
        </p:txBody>
      </p:sp>
      <p:graphicFrame>
        <p:nvGraphicFramePr>
          <p:cNvPr id="5" name="Table 4"/>
          <p:cNvGraphicFramePr>
            <a:graphicFrameLocks noGrp="1"/>
          </p:cNvGraphicFramePr>
          <p:nvPr>
            <p:extLst>
              <p:ext uri="{D42A27DB-BD31-4B8C-83A1-F6EECF244321}">
                <p14:modId xmlns:p14="http://schemas.microsoft.com/office/powerpoint/2010/main" val="1589405913"/>
              </p:ext>
            </p:extLst>
          </p:nvPr>
        </p:nvGraphicFramePr>
        <p:xfrm>
          <a:off x="533400" y="1371600"/>
          <a:ext cx="5943600" cy="4176889"/>
        </p:xfrm>
        <a:graphic>
          <a:graphicData uri="http://schemas.openxmlformats.org/drawingml/2006/table">
            <a:tbl>
              <a:tblPr firstRow="1" bandRow="1">
                <a:tableStyleId>{073A0DAA-6AF3-43AB-8588-CEC1D06C72B9}</a:tableStyleId>
              </a:tblPr>
              <a:tblGrid>
                <a:gridCol w="1981200">
                  <a:extLst>
                    <a:ext uri="{9D8B030D-6E8A-4147-A177-3AD203B41FA5}">
                      <a16:colId xmlns:a16="http://schemas.microsoft.com/office/drawing/2014/main" val="2559795578"/>
                    </a:ext>
                  </a:extLst>
                </a:gridCol>
                <a:gridCol w="1981200">
                  <a:extLst>
                    <a:ext uri="{9D8B030D-6E8A-4147-A177-3AD203B41FA5}">
                      <a16:colId xmlns:a16="http://schemas.microsoft.com/office/drawing/2014/main" val="50042664"/>
                    </a:ext>
                  </a:extLst>
                </a:gridCol>
                <a:gridCol w="1981200">
                  <a:extLst>
                    <a:ext uri="{9D8B030D-6E8A-4147-A177-3AD203B41FA5}">
                      <a16:colId xmlns:a16="http://schemas.microsoft.com/office/drawing/2014/main" val="1079562152"/>
                    </a:ext>
                  </a:extLst>
                </a:gridCol>
              </a:tblGrid>
              <a:tr h="701564">
                <a:tc>
                  <a:txBody>
                    <a:bodyPr/>
                    <a:lstStyle/>
                    <a:p>
                      <a:pPr algn="ctr"/>
                      <a:r>
                        <a:rPr lang="fr-CA" sz="2400" dirty="0" smtClean="0"/>
                        <a:t>FEDERAL</a:t>
                      </a:r>
                      <a:endParaRPr lang="en-US" sz="2400" dirty="0"/>
                    </a:p>
                  </a:txBody>
                  <a:tcPr/>
                </a:tc>
                <a:tc>
                  <a:txBody>
                    <a:bodyPr/>
                    <a:lstStyle/>
                    <a:p>
                      <a:pPr algn="ctr"/>
                      <a:r>
                        <a:rPr lang="fr-CA" sz="2400" dirty="0" smtClean="0"/>
                        <a:t>PROVINCIAL</a:t>
                      </a:r>
                      <a:endParaRPr lang="en-US" sz="2400" dirty="0"/>
                    </a:p>
                  </a:txBody>
                  <a:tcPr/>
                </a:tc>
                <a:tc>
                  <a:txBody>
                    <a:bodyPr/>
                    <a:lstStyle/>
                    <a:p>
                      <a:pPr algn="ctr"/>
                      <a:r>
                        <a:rPr lang="fr-CA" sz="2400" dirty="0" smtClean="0"/>
                        <a:t>MUNICIPAL</a:t>
                      </a:r>
                      <a:endParaRPr lang="en-US" sz="2400" dirty="0"/>
                    </a:p>
                  </a:txBody>
                  <a:tcPr/>
                </a:tc>
                <a:extLst>
                  <a:ext uri="{0D108BD9-81ED-4DB2-BD59-A6C34878D82A}">
                    <a16:rowId xmlns:a16="http://schemas.microsoft.com/office/drawing/2014/main" val="122939975"/>
                  </a:ext>
                </a:extLst>
              </a:tr>
              <a:tr h="496475">
                <a:tc>
                  <a:txBody>
                    <a:bodyPr/>
                    <a:lstStyle/>
                    <a:p>
                      <a:endParaRPr lang="en-US" dirty="0"/>
                    </a:p>
                  </a:txBody>
                  <a:tcPr/>
                </a:tc>
                <a:tc>
                  <a:txBody>
                    <a:bodyPr/>
                    <a:lstStyle/>
                    <a:p>
                      <a:endParaRPr lang="fr-CA" dirty="0" smtClean="0"/>
                    </a:p>
                  </a:txBody>
                  <a:tcPr/>
                </a:tc>
                <a:tc>
                  <a:txBody>
                    <a:bodyPr/>
                    <a:lstStyle/>
                    <a:p>
                      <a:endParaRPr lang="en-US" dirty="0"/>
                    </a:p>
                  </a:txBody>
                  <a:tcPr/>
                </a:tc>
                <a:extLst>
                  <a:ext uri="{0D108BD9-81ED-4DB2-BD59-A6C34878D82A}">
                    <a16:rowId xmlns:a16="http://schemas.microsoft.com/office/drawing/2014/main" val="1446318110"/>
                  </a:ext>
                </a:extLst>
              </a:tr>
              <a:tr h="496475">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601657037"/>
                  </a:ext>
                </a:extLst>
              </a:tr>
              <a:tr h="496475">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018160430"/>
                  </a:ext>
                </a:extLst>
              </a:tr>
              <a:tr h="496475">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485884456"/>
                  </a:ext>
                </a:extLst>
              </a:tr>
              <a:tr h="496475">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541501044"/>
                  </a:ext>
                </a:extLst>
              </a:tr>
              <a:tr h="496475">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415494071"/>
                  </a:ext>
                </a:extLst>
              </a:tr>
              <a:tr h="496475">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581084141"/>
                  </a:ext>
                </a:extLst>
              </a:tr>
            </a:tbl>
          </a:graphicData>
        </a:graphic>
      </p:graphicFrame>
      <p:sp>
        <p:nvSpPr>
          <p:cNvPr id="6" name="Rectangle 5"/>
          <p:cNvSpPr/>
          <p:nvPr/>
        </p:nvSpPr>
        <p:spPr>
          <a:xfrm>
            <a:off x="6629400" y="1371600"/>
            <a:ext cx="2133600" cy="3416320"/>
          </a:xfrm>
          <a:prstGeom prst="rect">
            <a:avLst/>
          </a:prstGeom>
        </p:spPr>
        <p:txBody>
          <a:bodyPr wrap="square">
            <a:spAutoFit/>
          </a:bodyPr>
          <a:lstStyle/>
          <a:p>
            <a:r>
              <a:rPr lang="en-US" sz="1200" dirty="0" smtClean="0"/>
              <a:t>Sports Arenas</a:t>
            </a:r>
          </a:p>
          <a:p>
            <a:r>
              <a:rPr lang="en-US" sz="1200" dirty="0" smtClean="0"/>
              <a:t>Car Insurance</a:t>
            </a:r>
          </a:p>
          <a:p>
            <a:r>
              <a:rPr lang="en-US" sz="1200" dirty="0" smtClean="0"/>
              <a:t>Animal Control</a:t>
            </a:r>
          </a:p>
          <a:p>
            <a:r>
              <a:rPr lang="en-US" sz="1200" dirty="0" smtClean="0"/>
              <a:t>Highway #1</a:t>
            </a:r>
          </a:p>
          <a:p>
            <a:r>
              <a:rPr lang="en-US" sz="1200" dirty="0" smtClean="0"/>
              <a:t>PST</a:t>
            </a:r>
          </a:p>
          <a:p>
            <a:r>
              <a:rPr lang="en-US" sz="1200" dirty="0" smtClean="0"/>
              <a:t>Citizenship</a:t>
            </a:r>
          </a:p>
          <a:p>
            <a:r>
              <a:rPr lang="en-US" sz="1200" dirty="0" smtClean="0"/>
              <a:t>Currency</a:t>
            </a:r>
          </a:p>
          <a:p>
            <a:r>
              <a:rPr lang="en-US" sz="1200" dirty="0" smtClean="0"/>
              <a:t>Fire Services</a:t>
            </a:r>
          </a:p>
          <a:p>
            <a:r>
              <a:rPr lang="en-US" sz="1200" dirty="0" smtClean="0"/>
              <a:t>Health Cards</a:t>
            </a:r>
          </a:p>
          <a:p>
            <a:r>
              <a:rPr lang="en-US" sz="1200" dirty="0" smtClean="0"/>
              <a:t>Garbage Pick-up</a:t>
            </a:r>
          </a:p>
          <a:p>
            <a:r>
              <a:rPr lang="en-US" sz="1200" dirty="0" smtClean="0"/>
              <a:t>Environment</a:t>
            </a:r>
          </a:p>
          <a:p>
            <a:r>
              <a:rPr lang="en-US" sz="1200" dirty="0" smtClean="0"/>
              <a:t>Foreign Trade</a:t>
            </a:r>
          </a:p>
          <a:p>
            <a:r>
              <a:rPr lang="en-US" sz="1200" dirty="0" smtClean="0"/>
              <a:t>Army</a:t>
            </a:r>
          </a:p>
          <a:p>
            <a:r>
              <a:rPr lang="en-US" sz="1200" dirty="0" smtClean="0"/>
              <a:t>Postal Services </a:t>
            </a:r>
          </a:p>
          <a:p>
            <a:r>
              <a:rPr lang="en-US" sz="1200" dirty="0" smtClean="0"/>
              <a:t>GST</a:t>
            </a:r>
          </a:p>
          <a:p>
            <a:r>
              <a:rPr lang="en-US" sz="1200" dirty="0" smtClean="0"/>
              <a:t>Water/Wastewater</a:t>
            </a:r>
          </a:p>
          <a:p>
            <a:r>
              <a:rPr lang="en-US" sz="1200" dirty="0" smtClean="0"/>
              <a:t>Child Welfare</a:t>
            </a:r>
          </a:p>
          <a:p>
            <a:r>
              <a:rPr lang="en-US" sz="1200" dirty="0" smtClean="0"/>
              <a:t>Bylaw Enforcement</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prstClr val="black"/>
                </a:solidFill>
              </a:rPr>
              <a:t>TYPES OF </a:t>
            </a:r>
            <a:r>
              <a:rPr lang="en-US" b="1" dirty="0" smtClean="0">
                <a:solidFill>
                  <a:prstClr val="black"/>
                </a:solidFill>
              </a:rPr>
              <a:t>MUNICIPALITIES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58052618"/>
              </p:ext>
            </p:extLst>
          </p:nvPr>
        </p:nvGraphicFramePr>
        <p:xfrm>
          <a:off x="1540760" y="1434051"/>
          <a:ext cx="6062479" cy="4572002"/>
        </p:xfrm>
        <a:graphic>
          <a:graphicData uri="http://schemas.openxmlformats.org/drawingml/2006/table">
            <a:tbl>
              <a:tblPr firstRow="1" bandRow="1">
                <a:tableStyleId>{073A0DAA-6AF3-43AB-8588-CEC1D06C72B9}</a:tableStyleId>
              </a:tblPr>
              <a:tblGrid>
                <a:gridCol w="1783007">
                  <a:extLst>
                    <a:ext uri="{9D8B030D-6E8A-4147-A177-3AD203B41FA5}">
                      <a16:colId xmlns:a16="http://schemas.microsoft.com/office/drawing/2014/main" val="170940330"/>
                    </a:ext>
                  </a:extLst>
                </a:gridCol>
                <a:gridCol w="2187641">
                  <a:extLst>
                    <a:ext uri="{9D8B030D-6E8A-4147-A177-3AD203B41FA5}">
                      <a16:colId xmlns:a16="http://schemas.microsoft.com/office/drawing/2014/main" val="896751080"/>
                    </a:ext>
                  </a:extLst>
                </a:gridCol>
                <a:gridCol w="2091831">
                  <a:extLst>
                    <a:ext uri="{9D8B030D-6E8A-4147-A177-3AD203B41FA5}">
                      <a16:colId xmlns:a16="http://schemas.microsoft.com/office/drawing/2014/main" val="512374705"/>
                    </a:ext>
                  </a:extLst>
                </a:gridCol>
              </a:tblGrid>
              <a:tr h="487778">
                <a:tc>
                  <a:txBody>
                    <a:bodyPr/>
                    <a:lstStyle/>
                    <a:p>
                      <a:pPr algn="ctr"/>
                      <a:r>
                        <a:rPr lang="fr-CA" sz="1800" dirty="0" smtClean="0"/>
                        <a:t>URBAN</a:t>
                      </a:r>
                      <a:endParaRPr lang="en-US" sz="1800" dirty="0"/>
                    </a:p>
                  </a:txBody>
                  <a:tcPr anchor="ctr"/>
                </a:tc>
                <a:tc>
                  <a:txBody>
                    <a:bodyPr/>
                    <a:lstStyle/>
                    <a:p>
                      <a:pPr algn="ctr"/>
                      <a:r>
                        <a:rPr lang="fr-CA" sz="1800" dirty="0" smtClean="0"/>
                        <a:t>RURAL</a:t>
                      </a:r>
                      <a:endParaRPr lang="en-US" sz="1800" dirty="0"/>
                    </a:p>
                  </a:txBody>
                  <a:tcPr anchor="ctr"/>
                </a:tc>
                <a:tc>
                  <a:txBody>
                    <a:bodyPr/>
                    <a:lstStyle/>
                    <a:p>
                      <a:pPr algn="ctr"/>
                      <a:r>
                        <a:rPr lang="fr-CA" sz="1800" dirty="0" smtClean="0"/>
                        <a:t>NORTHERN</a:t>
                      </a:r>
                      <a:endParaRPr lang="en-US" sz="1800" dirty="0"/>
                    </a:p>
                  </a:txBody>
                  <a:tcPr anchor="ctr"/>
                </a:tc>
                <a:extLst>
                  <a:ext uri="{0D108BD9-81ED-4DB2-BD59-A6C34878D82A}">
                    <a16:rowId xmlns:a16="http://schemas.microsoft.com/office/drawing/2014/main" val="2799630063"/>
                  </a:ext>
                </a:extLst>
              </a:tr>
              <a:tr h="476493">
                <a:tc>
                  <a:txBody>
                    <a:bodyPr/>
                    <a:lstStyle/>
                    <a:p>
                      <a:pPr algn="ctr"/>
                      <a:r>
                        <a:rPr lang="fr-CA" sz="1200" dirty="0" smtClean="0"/>
                        <a:t>CITIES</a:t>
                      </a:r>
                      <a:endParaRPr lang="en-US" sz="1200" dirty="0"/>
                    </a:p>
                  </a:txBody>
                  <a:tcPr anchor="ctr"/>
                </a:tc>
                <a:tc>
                  <a:txBody>
                    <a:bodyPr/>
                    <a:lstStyle/>
                    <a:p>
                      <a:pPr algn="ctr"/>
                      <a:r>
                        <a:rPr lang="fr-CA" sz="1200" dirty="0" smtClean="0"/>
                        <a:t>RURAL MUNICIPALITIES</a:t>
                      </a:r>
                      <a:endParaRPr lang="en-US" sz="1200" dirty="0"/>
                    </a:p>
                  </a:txBody>
                  <a:tcPr anchor="ctr"/>
                </a:tc>
                <a:tc>
                  <a:txBody>
                    <a:bodyPr/>
                    <a:lstStyle/>
                    <a:p>
                      <a:pPr algn="ctr"/>
                      <a:r>
                        <a:rPr lang="fr-CA" sz="1200" dirty="0" smtClean="0"/>
                        <a:t>NORTHERN TOWNS</a:t>
                      </a:r>
                      <a:endParaRPr lang="en-US" sz="1200" dirty="0"/>
                    </a:p>
                  </a:txBody>
                  <a:tcPr anchor="ctr"/>
                </a:tc>
                <a:extLst>
                  <a:ext uri="{0D108BD9-81ED-4DB2-BD59-A6C34878D82A}">
                    <a16:rowId xmlns:a16="http://schemas.microsoft.com/office/drawing/2014/main" val="1794907495"/>
                  </a:ext>
                </a:extLst>
              </a:tr>
              <a:tr h="476493">
                <a:tc>
                  <a:txBody>
                    <a:bodyPr/>
                    <a:lstStyle/>
                    <a:p>
                      <a:pPr algn="ctr"/>
                      <a:r>
                        <a:rPr lang="fr-CA" sz="1200" dirty="0" smtClean="0"/>
                        <a:t>TOWNS</a:t>
                      </a:r>
                    </a:p>
                  </a:txBody>
                  <a:tcPr anchor="ctr"/>
                </a:tc>
                <a:tc>
                  <a:txBody>
                    <a:bodyPr/>
                    <a:lstStyle/>
                    <a:p>
                      <a:pPr algn="ctr"/>
                      <a:endParaRPr lang="en-US" sz="1200" dirty="0"/>
                    </a:p>
                  </a:txBody>
                  <a:tcPr anchor="ctr"/>
                </a:tc>
                <a:tc>
                  <a:txBody>
                    <a:bodyPr/>
                    <a:lstStyle/>
                    <a:p>
                      <a:pPr algn="ctr"/>
                      <a:r>
                        <a:rPr lang="fr-CA" sz="1200" dirty="0" smtClean="0"/>
                        <a:t>NORTHERN VILLAGES</a:t>
                      </a:r>
                      <a:endParaRPr lang="en-US" sz="1200" dirty="0"/>
                    </a:p>
                  </a:txBody>
                  <a:tcPr anchor="ctr"/>
                </a:tc>
                <a:extLst>
                  <a:ext uri="{0D108BD9-81ED-4DB2-BD59-A6C34878D82A}">
                    <a16:rowId xmlns:a16="http://schemas.microsoft.com/office/drawing/2014/main" val="661590479"/>
                  </a:ext>
                </a:extLst>
              </a:tr>
              <a:tr h="476493">
                <a:tc>
                  <a:txBody>
                    <a:bodyPr/>
                    <a:lstStyle/>
                    <a:p>
                      <a:pPr algn="ctr"/>
                      <a:r>
                        <a:rPr lang="fr-CA" sz="1200" dirty="0" smtClean="0"/>
                        <a:t>VILLAGES</a:t>
                      </a:r>
                      <a:endParaRPr lang="en-US" sz="1200" dirty="0"/>
                    </a:p>
                  </a:txBody>
                  <a:tcPr anchor="ctr"/>
                </a:tc>
                <a:tc rowSpan="3">
                  <a:txBody>
                    <a:bodyPr/>
                    <a:lstStyle/>
                    <a:p>
                      <a:pPr algn="ctr"/>
                      <a:r>
                        <a:rPr lang="en-US" sz="1200" dirty="0" smtClean="0"/>
                        <a:t>Rural municipalities</a:t>
                      </a:r>
                      <a:r>
                        <a:rPr lang="en-US" sz="1200" baseline="0" dirty="0" smtClean="0"/>
                        <a:t> tend to have larger lot sizes, sparser population, farms, acreages, fewer shared services and are always numbered (for example, Rural Municipality of Big Stick No. 141).</a:t>
                      </a:r>
                    </a:p>
                  </a:txBody>
                  <a:tcPr anchor="ctr"/>
                </a:tc>
                <a:tc>
                  <a:txBody>
                    <a:bodyPr/>
                    <a:lstStyle/>
                    <a:p>
                      <a:pPr algn="ctr"/>
                      <a:r>
                        <a:rPr lang="fr-CA" sz="1200" dirty="0" smtClean="0"/>
                        <a:t>NORTHERN HAMLETS</a:t>
                      </a:r>
                      <a:endParaRPr lang="en-US" sz="1200" dirty="0"/>
                    </a:p>
                  </a:txBody>
                  <a:tcPr anchor="ctr"/>
                </a:tc>
                <a:extLst>
                  <a:ext uri="{0D108BD9-81ED-4DB2-BD59-A6C34878D82A}">
                    <a16:rowId xmlns:a16="http://schemas.microsoft.com/office/drawing/2014/main" val="3501429117"/>
                  </a:ext>
                </a:extLst>
              </a:tr>
              <a:tr h="476493">
                <a:tc>
                  <a:txBody>
                    <a:bodyPr/>
                    <a:lstStyle/>
                    <a:p>
                      <a:pPr algn="ctr"/>
                      <a:r>
                        <a:rPr lang="fr-CA" sz="1200" dirty="0" smtClean="0"/>
                        <a:t>RESORT</a:t>
                      </a:r>
                      <a:r>
                        <a:rPr lang="fr-CA" sz="1200" baseline="0" dirty="0" smtClean="0"/>
                        <a:t> VILLAGES</a:t>
                      </a:r>
                      <a:endParaRPr lang="en-US" sz="1200" dirty="0"/>
                    </a:p>
                  </a:txBody>
                  <a:tcPr anchor="ctr"/>
                </a:tc>
                <a:tc vMerge="1">
                  <a:txBody>
                    <a:bodyPr/>
                    <a:lstStyle/>
                    <a:p>
                      <a:pPr algn="ctr"/>
                      <a:endParaRPr lang="en-US" dirty="0"/>
                    </a:p>
                  </a:txBody>
                  <a:tcPr anchor="ctr"/>
                </a:tc>
                <a:tc>
                  <a:txBody>
                    <a:bodyPr/>
                    <a:lstStyle/>
                    <a:p>
                      <a:pPr algn="ctr"/>
                      <a:r>
                        <a:rPr lang="en-US" sz="1200" dirty="0" smtClean="0"/>
                        <a:t>THE</a:t>
                      </a:r>
                      <a:r>
                        <a:rPr lang="en-US" sz="1200" baseline="0" dirty="0" smtClean="0"/>
                        <a:t> DISTRICT</a:t>
                      </a:r>
                      <a:endParaRPr lang="en-US" sz="1200" dirty="0"/>
                    </a:p>
                  </a:txBody>
                  <a:tcPr anchor="ctr"/>
                </a:tc>
                <a:extLst>
                  <a:ext uri="{0D108BD9-81ED-4DB2-BD59-A6C34878D82A}">
                    <a16:rowId xmlns:a16="http://schemas.microsoft.com/office/drawing/2014/main" val="1351582845"/>
                  </a:ext>
                </a:extLst>
              </a:tr>
              <a:tr h="2178252">
                <a:tc>
                  <a:txBody>
                    <a:bodyPr/>
                    <a:lstStyle/>
                    <a:p>
                      <a:pPr algn="ctr"/>
                      <a:r>
                        <a:rPr lang="en-US" sz="1200" noProof="0" dirty="0" smtClean="0"/>
                        <a:t>Urban municipalities tend to have smaller</a:t>
                      </a:r>
                      <a:r>
                        <a:rPr lang="en-US" sz="1200" baseline="0" noProof="0" dirty="0" smtClean="0"/>
                        <a:t> lots, shared services, street addresses, possibly a Main Street.</a:t>
                      </a:r>
                      <a:endParaRPr lang="en-US" sz="1200" noProof="0" dirty="0"/>
                    </a:p>
                  </a:txBody>
                  <a:tcPr anchor="ctr"/>
                </a:tc>
                <a:tc vMerge="1">
                  <a:txBody>
                    <a:bodyPr/>
                    <a:lstStyle/>
                    <a:p>
                      <a:pPr algn="ctr"/>
                      <a:endParaRPr lang="en-US" dirty="0"/>
                    </a:p>
                  </a:txBody>
                  <a:tcPr anchor="ctr"/>
                </a:tc>
                <a:tc>
                  <a:txBody>
                    <a:bodyPr/>
                    <a:lstStyle/>
                    <a:p>
                      <a:pPr algn="ctr"/>
                      <a:r>
                        <a:rPr lang="en-US" sz="1200" kern="1200" dirty="0" smtClean="0">
                          <a:effectLst/>
                        </a:rPr>
                        <a:t>Northern municipalities are located in the Northern Saskatchewan Administration District (NSAD). Unincorporated</a:t>
                      </a:r>
                      <a:r>
                        <a:rPr lang="en-US" sz="1200" kern="1200" baseline="0" dirty="0" smtClean="0">
                          <a:effectLst/>
                        </a:rPr>
                        <a:t> </a:t>
                      </a:r>
                      <a:r>
                        <a:rPr lang="en-US" sz="1200" kern="1200" baseline="0" dirty="0" smtClean="0">
                          <a:effectLst/>
                        </a:rPr>
                        <a:t>areas of the </a:t>
                      </a:r>
                      <a:r>
                        <a:rPr lang="en-US" sz="1200" kern="1200" baseline="0" dirty="0" smtClean="0">
                          <a:effectLst/>
                        </a:rPr>
                        <a:t>NSAD are referred to as the “District”, which is one single municipality.</a:t>
                      </a:r>
                      <a:endParaRPr lang="en-US" sz="1200" dirty="0"/>
                    </a:p>
                  </a:txBody>
                  <a:tcPr anchor="ctr"/>
                </a:tc>
                <a:extLst>
                  <a:ext uri="{0D108BD9-81ED-4DB2-BD59-A6C34878D82A}">
                    <a16:rowId xmlns:a16="http://schemas.microsoft.com/office/drawing/2014/main" val="3434989307"/>
                  </a:ext>
                </a:extLst>
              </a:tr>
            </a:tbl>
          </a:graphicData>
        </a:graphic>
      </p:graphicFrame>
    </p:spTree>
    <p:extLst>
      <p:ext uri="{BB962C8B-B14F-4D97-AF65-F5344CB8AC3E}">
        <p14:creationId xmlns:p14="http://schemas.microsoft.com/office/powerpoint/2010/main" val="2007054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OTHER JURISDICTIONS IN SASKATCHEWAN</a:t>
            </a:r>
            <a:endParaRPr lang="en-US" b="1" dirty="0"/>
          </a:p>
        </p:txBody>
      </p:sp>
      <p:sp>
        <p:nvSpPr>
          <p:cNvPr id="3" name="Content Placeholder 2"/>
          <p:cNvSpPr>
            <a:spLocks noGrp="1"/>
          </p:cNvSpPr>
          <p:nvPr>
            <p:ph idx="1"/>
          </p:nvPr>
        </p:nvSpPr>
        <p:spPr/>
        <p:txBody>
          <a:bodyPr/>
          <a:lstStyle/>
          <a:p>
            <a:r>
              <a:rPr lang="en-US" smtClean="0"/>
              <a:t>First Nations</a:t>
            </a:r>
            <a:endParaRPr lang="en-US" dirty="0" smtClean="0"/>
          </a:p>
          <a:p>
            <a:r>
              <a:rPr lang="en-US" dirty="0" smtClean="0"/>
              <a:t>Regional Parks</a:t>
            </a:r>
          </a:p>
          <a:p>
            <a:r>
              <a:rPr lang="en-US" dirty="0" smtClean="0"/>
              <a:t>Provincial Parks</a:t>
            </a:r>
          </a:p>
          <a:p>
            <a:r>
              <a:rPr lang="en-US" dirty="0" smtClean="0"/>
              <a:t>National Parks</a:t>
            </a:r>
            <a:endParaRPr lang="en-US" dirty="0"/>
          </a:p>
        </p:txBody>
      </p:sp>
    </p:spTree>
    <p:extLst>
      <p:ext uri="{BB962C8B-B14F-4D97-AF65-F5344CB8AC3E}">
        <p14:creationId xmlns:p14="http://schemas.microsoft.com/office/powerpoint/2010/main" val="2225800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sz="4000" b="1" dirty="0" smtClean="0"/>
              <a:t>EXAMPLES OF MUNICIPALITES</a:t>
            </a:r>
            <a:endParaRPr lang="en-US" sz="40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47817568"/>
              </p:ext>
            </p:extLst>
          </p:nvPr>
        </p:nvGraphicFramePr>
        <p:xfrm>
          <a:off x="1066800" y="1417638"/>
          <a:ext cx="7239001" cy="4754562"/>
        </p:xfrm>
        <a:graphic>
          <a:graphicData uri="http://schemas.openxmlformats.org/drawingml/2006/table">
            <a:tbl>
              <a:tblPr firstRow="1" bandRow="1">
                <a:tableStyleId>{073A0DAA-6AF3-43AB-8588-CEC1D06C72B9}</a:tableStyleId>
              </a:tblPr>
              <a:tblGrid>
                <a:gridCol w="2634364">
                  <a:extLst>
                    <a:ext uri="{9D8B030D-6E8A-4147-A177-3AD203B41FA5}">
                      <a16:colId xmlns:a16="http://schemas.microsoft.com/office/drawing/2014/main" val="170940330"/>
                    </a:ext>
                  </a:extLst>
                </a:gridCol>
                <a:gridCol w="2611585">
                  <a:extLst>
                    <a:ext uri="{9D8B030D-6E8A-4147-A177-3AD203B41FA5}">
                      <a16:colId xmlns:a16="http://schemas.microsoft.com/office/drawing/2014/main" val="896751080"/>
                    </a:ext>
                  </a:extLst>
                </a:gridCol>
                <a:gridCol w="1993052">
                  <a:extLst>
                    <a:ext uri="{9D8B030D-6E8A-4147-A177-3AD203B41FA5}">
                      <a16:colId xmlns:a16="http://schemas.microsoft.com/office/drawing/2014/main" val="512374705"/>
                    </a:ext>
                  </a:extLst>
                </a:gridCol>
              </a:tblGrid>
              <a:tr h="554835">
                <a:tc>
                  <a:txBody>
                    <a:bodyPr/>
                    <a:lstStyle/>
                    <a:p>
                      <a:pPr algn="ctr"/>
                      <a:r>
                        <a:rPr lang="fr-CA" sz="2000" dirty="0" smtClean="0"/>
                        <a:t>URBAN</a:t>
                      </a:r>
                      <a:endParaRPr lang="en-US" sz="2000" dirty="0"/>
                    </a:p>
                  </a:txBody>
                  <a:tcPr anchor="ctr"/>
                </a:tc>
                <a:tc>
                  <a:txBody>
                    <a:bodyPr/>
                    <a:lstStyle/>
                    <a:p>
                      <a:pPr algn="ctr"/>
                      <a:r>
                        <a:rPr lang="fr-CA" sz="2000" dirty="0" smtClean="0"/>
                        <a:t>RURAL</a:t>
                      </a:r>
                      <a:endParaRPr lang="en-US" sz="2000" dirty="0"/>
                    </a:p>
                  </a:txBody>
                  <a:tcPr anchor="ctr"/>
                </a:tc>
                <a:tc>
                  <a:txBody>
                    <a:bodyPr/>
                    <a:lstStyle/>
                    <a:p>
                      <a:pPr algn="ctr"/>
                      <a:r>
                        <a:rPr lang="fr-CA" sz="2000" dirty="0" smtClean="0"/>
                        <a:t>NORTHERN</a:t>
                      </a:r>
                      <a:endParaRPr lang="en-US" sz="2000" dirty="0"/>
                    </a:p>
                  </a:txBody>
                  <a:tcPr anchor="ctr"/>
                </a:tc>
                <a:extLst>
                  <a:ext uri="{0D108BD9-81ED-4DB2-BD59-A6C34878D82A}">
                    <a16:rowId xmlns:a16="http://schemas.microsoft.com/office/drawing/2014/main" val="2799630063"/>
                  </a:ext>
                </a:extLst>
              </a:tr>
              <a:tr h="4199727">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1794907495"/>
                  </a:ext>
                </a:extLst>
              </a:tr>
            </a:tbl>
          </a:graphicData>
        </a:graphic>
      </p:graphicFrame>
    </p:spTree>
    <p:extLst>
      <p:ext uri="{BB962C8B-B14F-4D97-AF65-F5344CB8AC3E}">
        <p14:creationId xmlns:p14="http://schemas.microsoft.com/office/powerpoint/2010/main" val="35863518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WHO’S THE </a:t>
            </a:r>
            <a:r>
              <a:rPr lang="en-US" b="1" dirty="0" smtClean="0"/>
              <a:t>HEAD?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99473032"/>
              </p:ext>
            </p:extLst>
          </p:nvPr>
        </p:nvGraphicFramePr>
        <p:xfrm>
          <a:off x="446955" y="1295400"/>
          <a:ext cx="8229599" cy="4054062"/>
        </p:xfrm>
        <a:graphic>
          <a:graphicData uri="http://schemas.openxmlformats.org/drawingml/2006/table">
            <a:tbl>
              <a:tblPr firstRow="1" bandRow="1">
                <a:tableStyleId>{073A0DAA-6AF3-43AB-8588-CEC1D06C72B9}</a:tableStyleId>
              </a:tblPr>
              <a:tblGrid>
                <a:gridCol w="3260553">
                  <a:extLst>
                    <a:ext uri="{9D8B030D-6E8A-4147-A177-3AD203B41FA5}">
                      <a16:colId xmlns:a16="http://schemas.microsoft.com/office/drawing/2014/main" val="1974637502"/>
                    </a:ext>
                  </a:extLst>
                </a:gridCol>
                <a:gridCol w="1803580">
                  <a:extLst>
                    <a:ext uri="{9D8B030D-6E8A-4147-A177-3AD203B41FA5}">
                      <a16:colId xmlns:a16="http://schemas.microsoft.com/office/drawing/2014/main" val="1497384796"/>
                    </a:ext>
                  </a:extLst>
                </a:gridCol>
                <a:gridCol w="3165466">
                  <a:extLst>
                    <a:ext uri="{9D8B030D-6E8A-4147-A177-3AD203B41FA5}">
                      <a16:colId xmlns:a16="http://schemas.microsoft.com/office/drawing/2014/main" val="1341940156"/>
                    </a:ext>
                  </a:extLst>
                </a:gridCol>
              </a:tblGrid>
              <a:tr h="856512">
                <a:tc>
                  <a:txBody>
                    <a:bodyPr/>
                    <a:lstStyle/>
                    <a:p>
                      <a:pPr algn="ctr"/>
                      <a:r>
                        <a:rPr lang="fr-CA" sz="2000" dirty="0" smtClean="0"/>
                        <a:t>LOCAL</a:t>
                      </a:r>
                      <a:r>
                        <a:rPr lang="fr-CA" sz="2000" baseline="0" dirty="0" smtClean="0"/>
                        <a:t> GOVERNMENT </a:t>
                      </a:r>
                      <a:r>
                        <a:rPr lang="fr-CA" sz="2000" dirty="0" smtClean="0"/>
                        <a:t>TYPE</a:t>
                      </a:r>
                      <a:endParaRPr lang="en-US" sz="2000" dirty="0"/>
                    </a:p>
                  </a:txBody>
                  <a:tcPr anchor="ctr"/>
                </a:tc>
                <a:tc>
                  <a:txBody>
                    <a:bodyPr/>
                    <a:lstStyle/>
                    <a:p>
                      <a:pPr algn="ctr"/>
                      <a:r>
                        <a:rPr lang="fr-CA" sz="2000" dirty="0" smtClean="0"/>
                        <a:t>HOW MANY IN SK?</a:t>
                      </a:r>
                      <a:endParaRPr lang="en-US" sz="2000" dirty="0"/>
                    </a:p>
                  </a:txBody>
                  <a:tcPr anchor="ctr"/>
                </a:tc>
                <a:tc>
                  <a:txBody>
                    <a:bodyPr/>
                    <a:lstStyle/>
                    <a:p>
                      <a:pPr algn="ctr"/>
                      <a:r>
                        <a:rPr lang="fr-CA" sz="2000" dirty="0" smtClean="0"/>
                        <a:t>MAYOR, REEVE,</a:t>
                      </a:r>
                      <a:r>
                        <a:rPr lang="fr-CA" sz="2000" baseline="0" dirty="0" smtClean="0"/>
                        <a:t> </a:t>
                      </a:r>
                      <a:r>
                        <a:rPr lang="fr-CA" sz="2000" dirty="0" smtClean="0"/>
                        <a:t>OR CHIEF?</a:t>
                      </a:r>
                      <a:endParaRPr lang="en-US" sz="2000" dirty="0"/>
                    </a:p>
                  </a:txBody>
                  <a:tcPr anchor="ctr"/>
                </a:tc>
                <a:extLst>
                  <a:ext uri="{0D108BD9-81ED-4DB2-BD59-A6C34878D82A}">
                    <a16:rowId xmlns:a16="http://schemas.microsoft.com/office/drawing/2014/main" val="2052256947"/>
                  </a:ext>
                </a:extLst>
              </a:tr>
              <a:tr h="4530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smtClean="0">
                        <a:solidFill>
                          <a:srgbClr val="FF0000"/>
                        </a:solidFill>
                      </a:endParaRPr>
                    </a:p>
                  </a:txBody>
                  <a:tcPr anchor="ctr"/>
                </a:tc>
                <a:tc>
                  <a:txBody>
                    <a:bodyPr/>
                    <a:lstStyle/>
                    <a:p>
                      <a:pPr algn="ctr"/>
                      <a:r>
                        <a:rPr lang="fr-CA" sz="1400" dirty="0" smtClean="0"/>
                        <a:t>296</a:t>
                      </a:r>
                      <a:endParaRPr lang="en-US" sz="1400" dirty="0"/>
                    </a:p>
                  </a:txBody>
                  <a:tcPr anchor="ctr"/>
                </a:tc>
                <a:tc>
                  <a:txBody>
                    <a:bodyPr/>
                    <a:lstStyle/>
                    <a:p>
                      <a:pPr algn="ctr"/>
                      <a:endParaRPr lang="en-US" sz="1400" dirty="0"/>
                    </a:p>
                  </a:txBody>
                  <a:tcPr anchor="ctr"/>
                </a:tc>
                <a:extLst>
                  <a:ext uri="{0D108BD9-81ED-4DB2-BD59-A6C34878D82A}">
                    <a16:rowId xmlns:a16="http://schemas.microsoft.com/office/drawing/2014/main" val="1060134758"/>
                  </a:ext>
                </a:extLst>
              </a:tr>
              <a:tr h="426920">
                <a:tc>
                  <a:txBody>
                    <a:bodyPr/>
                    <a:lstStyle/>
                    <a:p>
                      <a:pPr algn="ctr"/>
                      <a:endParaRPr lang="en-US" sz="1400" dirty="0">
                        <a:solidFill>
                          <a:srgbClr val="FF0000"/>
                        </a:solidFill>
                      </a:endParaRPr>
                    </a:p>
                  </a:txBody>
                  <a:tcPr anchor="ctr"/>
                </a:tc>
                <a:tc>
                  <a:txBody>
                    <a:bodyPr/>
                    <a:lstStyle/>
                    <a:p>
                      <a:pPr algn="ctr"/>
                      <a:r>
                        <a:rPr lang="fr-CA" sz="1400" dirty="0" smtClean="0"/>
                        <a:t>250</a:t>
                      </a:r>
                      <a:endParaRPr lang="en-US" sz="1400" dirty="0"/>
                    </a:p>
                  </a:txBody>
                  <a:tcPr anchor="ctr"/>
                </a:tc>
                <a:tc>
                  <a:txBody>
                    <a:bodyPr/>
                    <a:lstStyle/>
                    <a:p>
                      <a:pPr algn="ctr"/>
                      <a:endParaRPr lang="en-US" sz="1400" dirty="0"/>
                    </a:p>
                  </a:txBody>
                  <a:tcPr anchor="ctr"/>
                </a:tc>
                <a:extLst>
                  <a:ext uri="{0D108BD9-81ED-4DB2-BD59-A6C34878D82A}">
                    <a16:rowId xmlns:a16="http://schemas.microsoft.com/office/drawing/2014/main" val="112692072"/>
                  </a:ext>
                </a:extLst>
              </a:tr>
              <a:tr h="472662">
                <a:tc>
                  <a:txBody>
                    <a:bodyPr/>
                    <a:lstStyle/>
                    <a:p>
                      <a:pPr algn="ctr"/>
                      <a:endParaRPr lang="en-US" sz="1400" dirty="0">
                        <a:solidFill>
                          <a:srgbClr val="FF0000"/>
                        </a:solidFill>
                      </a:endParaRPr>
                    </a:p>
                  </a:txBody>
                  <a:tcPr anchor="ctr"/>
                </a:tc>
                <a:tc>
                  <a:txBody>
                    <a:bodyPr/>
                    <a:lstStyle/>
                    <a:p>
                      <a:pPr algn="ctr"/>
                      <a:r>
                        <a:rPr lang="fr-CA" sz="1400" dirty="0" smtClean="0"/>
                        <a:t>147</a:t>
                      </a:r>
                      <a:endParaRPr lang="en-US" sz="1400" dirty="0"/>
                    </a:p>
                  </a:txBody>
                  <a:tcPr anchor="ctr"/>
                </a:tc>
                <a:tc>
                  <a:txBody>
                    <a:bodyPr/>
                    <a:lstStyle/>
                    <a:p>
                      <a:pPr algn="ctr"/>
                      <a:endParaRPr lang="en-US" sz="1400" dirty="0"/>
                    </a:p>
                  </a:txBody>
                  <a:tcPr anchor="ctr"/>
                </a:tc>
                <a:extLst>
                  <a:ext uri="{0D108BD9-81ED-4DB2-BD59-A6C34878D82A}">
                    <a16:rowId xmlns:a16="http://schemas.microsoft.com/office/drawing/2014/main" val="3094364755"/>
                  </a:ext>
                </a:extLst>
              </a:tr>
              <a:tr h="4269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smtClean="0">
                        <a:solidFill>
                          <a:srgbClr val="FF0000"/>
                        </a:solidFill>
                      </a:endParaRPr>
                    </a:p>
                  </a:txBody>
                  <a:tcPr anchor="ctr"/>
                </a:tc>
                <a:tc>
                  <a:txBody>
                    <a:bodyPr/>
                    <a:lstStyle/>
                    <a:p>
                      <a:pPr algn="ctr"/>
                      <a:r>
                        <a:rPr lang="en-US" sz="1400" dirty="0" smtClean="0">
                          <a:solidFill>
                            <a:schemeClr val="tx1"/>
                          </a:solidFill>
                        </a:rPr>
                        <a:t>25</a:t>
                      </a:r>
                      <a:endParaRPr lang="en-US" sz="1400" dirty="0">
                        <a:solidFill>
                          <a:schemeClr val="tx1"/>
                        </a:solidFill>
                      </a:endParaRPr>
                    </a:p>
                  </a:txBody>
                  <a:tcPr anchor="ctr"/>
                </a:tc>
                <a:tc>
                  <a:txBody>
                    <a:bodyPr/>
                    <a:lstStyle/>
                    <a:p>
                      <a:pPr algn="ctr"/>
                      <a:endParaRPr lang="en-US" sz="1400" dirty="0"/>
                    </a:p>
                  </a:txBody>
                  <a:tcPr anchor="ctr"/>
                </a:tc>
                <a:extLst>
                  <a:ext uri="{0D108BD9-81ED-4DB2-BD59-A6C34878D82A}">
                    <a16:rowId xmlns:a16="http://schemas.microsoft.com/office/drawing/2014/main" val="1181990022"/>
                  </a:ext>
                </a:extLst>
              </a:tr>
              <a:tr h="472662">
                <a:tc>
                  <a:txBody>
                    <a:bodyPr/>
                    <a:lstStyle/>
                    <a:p>
                      <a:pPr algn="ctr"/>
                      <a:endParaRPr lang="en-US" sz="1400" dirty="0">
                        <a:solidFill>
                          <a:srgbClr val="FF0000"/>
                        </a:solidFill>
                      </a:endParaRPr>
                    </a:p>
                  </a:txBody>
                  <a:tcPr anchor="ctr"/>
                </a:tc>
                <a:tc>
                  <a:txBody>
                    <a:bodyPr/>
                    <a:lstStyle/>
                    <a:p>
                      <a:pPr algn="ctr"/>
                      <a:r>
                        <a:rPr lang="fr-CA" sz="1400" dirty="0" smtClean="0"/>
                        <a:t>40</a:t>
                      </a:r>
                      <a:endParaRPr lang="en-US" sz="1400" dirty="0"/>
                    </a:p>
                  </a:txBody>
                  <a:tcPr anchor="ctr"/>
                </a:tc>
                <a:tc>
                  <a:txBody>
                    <a:bodyPr/>
                    <a:lstStyle/>
                    <a:p>
                      <a:pPr algn="ctr"/>
                      <a:endParaRPr lang="en-US" sz="1400" dirty="0"/>
                    </a:p>
                  </a:txBody>
                  <a:tcPr anchor="ctr"/>
                </a:tc>
                <a:extLst>
                  <a:ext uri="{0D108BD9-81ED-4DB2-BD59-A6C34878D82A}">
                    <a16:rowId xmlns:a16="http://schemas.microsoft.com/office/drawing/2014/main" val="1318233169"/>
                  </a:ext>
                </a:extLst>
              </a:tr>
              <a:tr h="472662">
                <a:tc>
                  <a:txBody>
                    <a:bodyPr/>
                    <a:lstStyle/>
                    <a:p>
                      <a:pPr algn="ctr"/>
                      <a:endParaRPr lang="en-US" sz="1400" dirty="0">
                        <a:solidFill>
                          <a:srgbClr val="FF0000"/>
                        </a:solidFill>
                      </a:endParaRPr>
                    </a:p>
                  </a:txBody>
                  <a:tcPr anchor="ctr"/>
                </a:tc>
                <a:tc>
                  <a:txBody>
                    <a:bodyPr/>
                    <a:lstStyle/>
                    <a:p>
                      <a:pPr algn="ctr"/>
                      <a:r>
                        <a:rPr lang="fr-CA" sz="1400" dirty="0" smtClean="0"/>
                        <a:t>16</a:t>
                      </a:r>
                      <a:endParaRPr lang="en-US" sz="1400" dirty="0"/>
                    </a:p>
                  </a:txBody>
                  <a:tcPr anchor="ctr"/>
                </a:tc>
                <a:tc>
                  <a:txBody>
                    <a:bodyPr/>
                    <a:lstStyle/>
                    <a:p>
                      <a:pPr algn="ctr"/>
                      <a:endParaRPr lang="en-US" sz="1400" dirty="0"/>
                    </a:p>
                  </a:txBody>
                  <a:tcPr anchor="ctr"/>
                </a:tc>
                <a:extLst>
                  <a:ext uri="{0D108BD9-81ED-4DB2-BD59-A6C34878D82A}">
                    <a16:rowId xmlns:a16="http://schemas.microsoft.com/office/drawing/2014/main" val="2031809077"/>
                  </a:ext>
                </a:extLst>
              </a:tr>
              <a:tr h="472662">
                <a:tc>
                  <a:txBody>
                    <a:bodyPr/>
                    <a:lstStyle/>
                    <a:p>
                      <a:pPr algn="ctr"/>
                      <a:endParaRPr lang="en-US" sz="1400" dirty="0">
                        <a:solidFill>
                          <a:srgbClr val="FF0000"/>
                        </a:solidFill>
                      </a:endParaRPr>
                    </a:p>
                  </a:txBody>
                  <a:tcPr anchor="ctr"/>
                </a:tc>
                <a:tc>
                  <a:txBody>
                    <a:bodyPr/>
                    <a:lstStyle/>
                    <a:p>
                      <a:pPr algn="ctr"/>
                      <a:r>
                        <a:rPr lang="en-US" sz="1400" dirty="0" smtClean="0"/>
                        <a:t>70</a:t>
                      </a:r>
                      <a:endParaRPr lang="en-US" sz="1400" dirty="0"/>
                    </a:p>
                  </a:txBody>
                  <a:tcPr anchor="ctr"/>
                </a:tc>
                <a:tc>
                  <a:txBody>
                    <a:bodyPr/>
                    <a:lstStyle/>
                    <a:p>
                      <a:pPr algn="ctr"/>
                      <a:endParaRPr lang="en-US" sz="1400" dirty="0"/>
                    </a:p>
                  </a:txBody>
                  <a:tcPr anchor="ctr"/>
                </a:tc>
                <a:extLst>
                  <a:ext uri="{0D108BD9-81ED-4DB2-BD59-A6C34878D82A}">
                    <a16:rowId xmlns:a16="http://schemas.microsoft.com/office/drawing/2014/main" val="2615370"/>
                  </a:ext>
                </a:extLst>
              </a:tr>
            </a:tbl>
          </a:graphicData>
        </a:graphic>
      </p:graphicFrame>
      <p:sp>
        <p:nvSpPr>
          <p:cNvPr id="5" name="TextBox 4"/>
          <p:cNvSpPr txBox="1"/>
          <p:nvPr/>
        </p:nvSpPr>
        <p:spPr>
          <a:xfrm>
            <a:off x="876300" y="5257800"/>
            <a:ext cx="7391400" cy="1015663"/>
          </a:xfrm>
          <a:prstGeom prst="rect">
            <a:avLst/>
          </a:prstGeom>
          <a:noFill/>
        </p:spPr>
        <p:txBody>
          <a:bodyPr wrap="square" rtlCol="0">
            <a:spAutoFit/>
          </a:bodyPr>
          <a:lstStyle/>
          <a:p>
            <a:pPr>
              <a:lnSpc>
                <a:spcPct val="150000"/>
              </a:lnSpc>
            </a:pPr>
            <a:r>
              <a:rPr lang="fr-CA" sz="2000" dirty="0" err="1" smtClean="0"/>
              <a:t>Cities</a:t>
            </a:r>
            <a:r>
              <a:rPr lang="fr-CA" sz="2000" dirty="0" smtClean="0"/>
              <a:t>          Rural </a:t>
            </a:r>
            <a:r>
              <a:rPr lang="fr-CA" sz="2000" dirty="0" err="1" smtClean="0"/>
              <a:t>Municipalities</a:t>
            </a:r>
            <a:r>
              <a:rPr lang="fr-CA" sz="2000" dirty="0"/>
              <a:t> </a:t>
            </a:r>
            <a:r>
              <a:rPr lang="fr-CA" sz="2000" dirty="0" smtClean="0"/>
              <a:t>         Villages</a:t>
            </a:r>
            <a:r>
              <a:rPr lang="fr-CA" sz="2000" dirty="0"/>
              <a:t> </a:t>
            </a:r>
            <a:r>
              <a:rPr lang="fr-CA" sz="2000" dirty="0" smtClean="0"/>
              <a:t>           </a:t>
            </a:r>
            <a:r>
              <a:rPr lang="fr-CA" sz="2000" dirty="0" err="1" smtClean="0"/>
              <a:t>Resort</a:t>
            </a:r>
            <a:r>
              <a:rPr lang="fr-CA" sz="2000" dirty="0" smtClean="0"/>
              <a:t> Villages</a:t>
            </a:r>
          </a:p>
          <a:p>
            <a:pPr>
              <a:lnSpc>
                <a:spcPct val="150000"/>
              </a:lnSpc>
            </a:pPr>
            <a:r>
              <a:rPr lang="fr-CA" sz="2000" dirty="0" smtClean="0"/>
              <a:t>              </a:t>
            </a:r>
            <a:r>
              <a:rPr lang="fr-CA" sz="2000" dirty="0" err="1" smtClean="0"/>
              <a:t>Towns</a:t>
            </a:r>
            <a:r>
              <a:rPr lang="fr-CA" sz="2000" dirty="0" smtClean="0"/>
              <a:t>             First Nations               </a:t>
            </a:r>
            <a:r>
              <a:rPr lang="fr-CA" sz="2000" dirty="0" err="1" smtClean="0"/>
              <a:t>Northern</a:t>
            </a:r>
            <a:r>
              <a:rPr lang="fr-CA" sz="2000" dirty="0" smtClean="0"/>
              <a:t> </a:t>
            </a:r>
            <a:r>
              <a:rPr lang="fr-CA" sz="2000" dirty="0" err="1" smtClean="0"/>
              <a:t>Municipalities</a:t>
            </a:r>
            <a:endParaRPr lang="en-US" sz="2000" dirty="0"/>
          </a:p>
        </p:txBody>
      </p:sp>
    </p:spTree>
    <p:extLst>
      <p:ext uri="{BB962C8B-B14F-4D97-AF65-F5344CB8AC3E}">
        <p14:creationId xmlns:p14="http://schemas.microsoft.com/office/powerpoint/2010/main" val="2970845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DO ELECTED OFFICIALS DO?</a:t>
            </a:r>
            <a:endParaRPr lang="en-US" dirty="0"/>
          </a:p>
        </p:txBody>
      </p:sp>
      <p:sp>
        <p:nvSpPr>
          <p:cNvPr id="3" name="Content Placeholder 2"/>
          <p:cNvSpPr>
            <a:spLocks noGrp="1"/>
          </p:cNvSpPr>
          <p:nvPr>
            <p:ph idx="1"/>
          </p:nvPr>
        </p:nvSpPr>
        <p:spPr/>
        <p:txBody>
          <a:bodyPr>
            <a:normAutofit fontScale="47500" lnSpcReduction="20000"/>
          </a:bodyPr>
          <a:lstStyle/>
          <a:p>
            <a:pPr marL="285750" indent="-285750"/>
            <a:r>
              <a:rPr lang="en-US" dirty="0"/>
              <a:t>Municipal elected officials (or council members) include mayors, </a:t>
            </a:r>
            <a:r>
              <a:rPr lang="en-US" dirty="0" smtClean="0"/>
              <a:t>reeves and </a:t>
            </a:r>
            <a:r>
              <a:rPr lang="en-US" dirty="0" err="1" smtClean="0"/>
              <a:t>councillors</a:t>
            </a:r>
            <a:r>
              <a:rPr lang="en-US" dirty="0" smtClean="0"/>
              <a:t>. </a:t>
            </a:r>
            <a:r>
              <a:rPr lang="en-US" dirty="0"/>
              <a:t>Mayors or reeves are referred to as the </a:t>
            </a:r>
            <a:r>
              <a:rPr lang="en-US" i="1" dirty="0"/>
              <a:t>_________</a:t>
            </a:r>
            <a:r>
              <a:rPr lang="en-US" dirty="0"/>
              <a:t> of the council.</a:t>
            </a:r>
          </a:p>
          <a:p>
            <a:endParaRPr lang="en-US" dirty="0"/>
          </a:p>
          <a:p>
            <a:pPr marL="285750" indent="-285750"/>
            <a:r>
              <a:rPr lang="en-US" dirty="0"/>
              <a:t>Council members are </a:t>
            </a:r>
            <a:r>
              <a:rPr lang="en-US" dirty="0" smtClean="0"/>
              <a:t>chosen (elected) by the </a:t>
            </a:r>
            <a:r>
              <a:rPr lang="en-US" dirty="0"/>
              <a:t>________ and serve _______ year terms.</a:t>
            </a:r>
          </a:p>
          <a:p>
            <a:endParaRPr lang="en-US" dirty="0"/>
          </a:p>
          <a:p>
            <a:pPr marL="285750" indent="-285750"/>
            <a:r>
              <a:rPr lang="en-US" dirty="0"/>
              <a:t>The minimum number of council members </a:t>
            </a:r>
            <a:r>
              <a:rPr lang="en-US" dirty="0" smtClean="0"/>
              <a:t>a </a:t>
            </a:r>
            <a:r>
              <a:rPr lang="en-US" dirty="0"/>
              <a:t>municipality </a:t>
            </a:r>
            <a:r>
              <a:rPr lang="en-US" dirty="0" smtClean="0"/>
              <a:t>can have is </a:t>
            </a:r>
            <a:r>
              <a:rPr lang="en-US" dirty="0"/>
              <a:t>_____.</a:t>
            </a:r>
          </a:p>
          <a:p>
            <a:endParaRPr lang="en-US" dirty="0"/>
          </a:p>
          <a:p>
            <a:pPr marL="285750" indent="-285750"/>
            <a:r>
              <a:rPr lang="en-US" dirty="0"/>
              <a:t>Council members </a:t>
            </a:r>
            <a:r>
              <a:rPr lang="en-US" dirty="0" smtClean="0"/>
              <a:t>represent </a:t>
            </a:r>
            <a:r>
              <a:rPr lang="en-US" dirty="0"/>
              <a:t>the </a:t>
            </a:r>
            <a:r>
              <a:rPr lang="en-US" dirty="0" smtClean="0"/>
              <a:t>_______ and consider </a:t>
            </a:r>
            <a:r>
              <a:rPr lang="en-US" dirty="0"/>
              <a:t>the well-being and interests of their municipality when making decisions.</a:t>
            </a:r>
          </a:p>
          <a:p>
            <a:endParaRPr lang="en-US" dirty="0"/>
          </a:p>
          <a:p>
            <a:pPr marL="285750" indent="-285750"/>
            <a:r>
              <a:rPr lang="en-US" dirty="0"/>
              <a:t>Councils approve the annual budget for a municipality and determine property tax rates.</a:t>
            </a:r>
          </a:p>
          <a:p>
            <a:endParaRPr lang="en-US" dirty="0"/>
          </a:p>
          <a:p>
            <a:pPr marL="285750" indent="-285750"/>
            <a:r>
              <a:rPr lang="en-US" dirty="0"/>
              <a:t>Councils </a:t>
            </a:r>
            <a:r>
              <a:rPr lang="en-US" dirty="0" smtClean="0"/>
              <a:t>establish policies, determine services </a:t>
            </a:r>
            <a:r>
              <a:rPr lang="en-US" dirty="0"/>
              <a:t>and create _________ for the municipality.</a:t>
            </a:r>
          </a:p>
          <a:p>
            <a:endParaRPr lang="en-US" dirty="0"/>
          </a:p>
          <a:p>
            <a:pPr marL="285750" indent="-285750"/>
            <a:r>
              <a:rPr lang="en-US" dirty="0"/>
              <a:t>Councils also make decisions related to __________ ___________ and development.</a:t>
            </a:r>
          </a:p>
          <a:p>
            <a:pPr marL="285750" indent="-285750"/>
            <a:endParaRPr lang="en-US" dirty="0" smtClean="0"/>
          </a:p>
          <a:p>
            <a:pPr marL="285750" indent="-285750"/>
            <a:r>
              <a:rPr lang="en-US" dirty="0" smtClean="0"/>
              <a:t>In </a:t>
            </a:r>
            <a:r>
              <a:rPr lang="en-US" dirty="0"/>
              <a:t>larger communities, </a:t>
            </a:r>
            <a:r>
              <a:rPr lang="en-US" dirty="0" smtClean="0"/>
              <a:t>usually cities, being </a:t>
            </a:r>
            <a:r>
              <a:rPr lang="en-US" dirty="0"/>
              <a:t>a council member is a full-time job</a:t>
            </a:r>
            <a:r>
              <a:rPr lang="en-US" dirty="0" smtClean="0"/>
              <a:t>. </a:t>
            </a:r>
            <a:r>
              <a:rPr lang="en-US" dirty="0"/>
              <a:t>In smaller communities, council members </a:t>
            </a:r>
            <a:r>
              <a:rPr lang="en-US" dirty="0" smtClean="0"/>
              <a:t>often have </a:t>
            </a:r>
            <a:r>
              <a:rPr lang="en-US" dirty="0"/>
              <a:t>other jobs and get </a:t>
            </a:r>
            <a:r>
              <a:rPr lang="en-US" dirty="0" smtClean="0"/>
              <a:t>an ________ </a:t>
            </a:r>
            <a:r>
              <a:rPr lang="en-US" dirty="0"/>
              <a:t>for their </a:t>
            </a:r>
            <a:r>
              <a:rPr lang="en-US" dirty="0" smtClean="0"/>
              <a:t>council duties.</a:t>
            </a:r>
            <a:endParaRPr lang="en-US" dirty="0"/>
          </a:p>
          <a:p>
            <a:endParaRPr lang="en-US" dirty="0"/>
          </a:p>
        </p:txBody>
      </p:sp>
    </p:spTree>
    <p:extLst>
      <p:ext uri="{BB962C8B-B14F-4D97-AF65-F5344CB8AC3E}">
        <p14:creationId xmlns:p14="http://schemas.microsoft.com/office/powerpoint/2010/main" val="3489805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WHERE DOES THE MONEY COME FROM?</a:t>
            </a:r>
            <a:endParaRPr lang="en-US" dirty="0"/>
          </a:p>
        </p:txBody>
      </p:sp>
      <p:sp>
        <p:nvSpPr>
          <p:cNvPr id="3" name="Content Placeholder 2"/>
          <p:cNvSpPr>
            <a:spLocks noGrp="1"/>
          </p:cNvSpPr>
          <p:nvPr>
            <p:ph idx="1"/>
          </p:nvPr>
        </p:nvSpPr>
        <p:spPr/>
        <p:txBody>
          <a:bodyPr>
            <a:normAutofit fontScale="92500"/>
          </a:bodyPr>
          <a:lstStyle/>
          <a:p>
            <a:pPr marL="285750" indent="-285750"/>
            <a:r>
              <a:rPr lang="en-US" sz="1400" dirty="0"/>
              <a:t>There are two types of budgets that a council needs to approve every year:</a:t>
            </a:r>
          </a:p>
          <a:p>
            <a:endParaRPr lang="en-US" sz="800" dirty="0"/>
          </a:p>
          <a:p>
            <a:pPr lvl="1">
              <a:buFont typeface="Courier New" panose="02070309020205020404" pitchFamily="49" charset="0"/>
              <a:buChar char="o"/>
            </a:pPr>
            <a:r>
              <a:rPr lang="en-US" sz="1400" dirty="0"/>
              <a:t>___________________: </a:t>
            </a:r>
            <a:r>
              <a:rPr lang="en-US" sz="1400" dirty="0" smtClean="0"/>
              <a:t>the money needed </a:t>
            </a:r>
            <a:r>
              <a:rPr lang="en-US" sz="1400" dirty="0"/>
              <a:t>to keep the lights on in the arena, the roads clear of snow, etc.</a:t>
            </a:r>
          </a:p>
          <a:p>
            <a:pPr lvl="1">
              <a:buFont typeface="Courier New" panose="02070309020205020404" pitchFamily="49" charset="0"/>
              <a:buChar char="o"/>
            </a:pPr>
            <a:r>
              <a:rPr lang="en-US" sz="1400" dirty="0"/>
              <a:t>___________________: the money needed to pay for new infrastructure, etc.</a:t>
            </a:r>
          </a:p>
          <a:p>
            <a:pPr lvl="1">
              <a:buFont typeface="Courier New" panose="02070309020205020404" pitchFamily="49" charset="0"/>
              <a:buChar char="o"/>
            </a:pPr>
            <a:endParaRPr lang="en-US" sz="1400" dirty="0"/>
          </a:p>
          <a:p>
            <a:pPr marL="285750" indent="-285750"/>
            <a:r>
              <a:rPr lang="en-US" sz="1400" dirty="0"/>
              <a:t>The main source of revenue (money coming in) to the municipality is through _________________ ______________. </a:t>
            </a:r>
            <a:r>
              <a:rPr lang="en-US" sz="1400" dirty="0" smtClean="0"/>
              <a:t>This </a:t>
            </a:r>
            <a:r>
              <a:rPr lang="en-US" sz="1400" dirty="0"/>
              <a:t>is paid by home owners, business owners and other land owners.</a:t>
            </a:r>
          </a:p>
          <a:p>
            <a:endParaRPr lang="en-US" sz="1400" dirty="0"/>
          </a:p>
          <a:p>
            <a:pPr marL="285750" indent="-285750"/>
            <a:r>
              <a:rPr lang="en-US" sz="1400" dirty="0"/>
              <a:t>The federal and provincial governments also provide money to municipalities through _________________.</a:t>
            </a:r>
          </a:p>
          <a:p>
            <a:pPr lvl="1">
              <a:buFont typeface="Courier New" panose="02070309020205020404" pitchFamily="49" charset="0"/>
              <a:buChar char="o"/>
            </a:pPr>
            <a:r>
              <a:rPr lang="en-US" sz="1400" dirty="0"/>
              <a:t>This </a:t>
            </a:r>
            <a:r>
              <a:rPr lang="en-US" sz="1400" dirty="0" smtClean="0"/>
              <a:t>money helps pay </a:t>
            </a:r>
            <a:r>
              <a:rPr lang="en-US" sz="1400" dirty="0"/>
              <a:t>for projects such as ______________ _______________ _______________ and ____________.</a:t>
            </a:r>
          </a:p>
          <a:p>
            <a:pPr lvl="1">
              <a:buFont typeface="Courier New" panose="02070309020205020404" pitchFamily="49" charset="0"/>
              <a:buChar char="o"/>
            </a:pPr>
            <a:endParaRPr lang="en-US" sz="1400" dirty="0"/>
          </a:p>
          <a:p>
            <a:pPr marL="285750" indent="-285750"/>
            <a:r>
              <a:rPr lang="en-US" sz="1400" dirty="0" smtClean="0"/>
              <a:t>Currently, </a:t>
            </a:r>
            <a:r>
              <a:rPr lang="en-US" sz="1400" dirty="0"/>
              <a:t>the provincial government sets aside </a:t>
            </a:r>
            <a:r>
              <a:rPr lang="en-US" sz="1400" dirty="0" smtClean="0"/>
              <a:t>a portion of the Provincial Sales Tax (PST) </a:t>
            </a:r>
            <a:r>
              <a:rPr lang="en-US" sz="1400" dirty="0"/>
              <a:t>and divides it up among all the municipalities in Saskatchewan in a program called __________ __________ __________.  </a:t>
            </a:r>
          </a:p>
          <a:p>
            <a:pPr lvl="1">
              <a:buFont typeface="Courier New" panose="02070309020205020404" pitchFamily="49" charset="0"/>
              <a:buChar char="o"/>
            </a:pPr>
            <a:r>
              <a:rPr lang="en-US" sz="1400" dirty="0"/>
              <a:t>In </a:t>
            </a:r>
            <a:r>
              <a:rPr lang="en-US" sz="1400" dirty="0" smtClean="0">
                <a:solidFill>
                  <a:srgbClr val="FF0000"/>
                </a:solidFill>
              </a:rPr>
              <a:t>20XX-XX</a:t>
            </a:r>
            <a:r>
              <a:rPr lang="en-US" sz="1400" dirty="0" smtClean="0"/>
              <a:t>, [</a:t>
            </a:r>
            <a:r>
              <a:rPr lang="en-US" sz="1400" dirty="0" smtClean="0">
                <a:solidFill>
                  <a:srgbClr val="FF0000"/>
                </a:solidFill>
              </a:rPr>
              <a:t>municipality name</a:t>
            </a:r>
            <a:r>
              <a:rPr lang="en-US" sz="1400" dirty="0" smtClean="0"/>
              <a:t>] received </a:t>
            </a:r>
            <a:r>
              <a:rPr lang="en-US" sz="1400" dirty="0"/>
              <a:t>a total of </a:t>
            </a:r>
            <a:r>
              <a:rPr lang="en-US" sz="1400" dirty="0" smtClean="0"/>
              <a:t>[</a:t>
            </a:r>
            <a:r>
              <a:rPr lang="en-US" sz="1400" dirty="0" smtClean="0">
                <a:solidFill>
                  <a:srgbClr val="FF0000"/>
                </a:solidFill>
              </a:rPr>
              <a:t>$</a:t>
            </a:r>
            <a:r>
              <a:rPr lang="en-US" sz="1400" dirty="0" smtClean="0"/>
              <a:t>] in grants from the province.  </a:t>
            </a:r>
            <a:endParaRPr lang="en-US" sz="1400" dirty="0"/>
          </a:p>
          <a:p>
            <a:endParaRPr lang="en-US" sz="1400" dirty="0"/>
          </a:p>
          <a:p>
            <a:pPr marL="285750" indent="-285750"/>
            <a:r>
              <a:rPr lang="en-US" sz="1400" dirty="0" smtClean="0"/>
              <a:t>Currently, </a:t>
            </a:r>
            <a:r>
              <a:rPr lang="en-US" sz="1400" dirty="0"/>
              <a:t>the federal government distributes a portion of the tax money collected on gasoline sales and divides it up among </a:t>
            </a:r>
            <a:r>
              <a:rPr lang="en-US" sz="1400" dirty="0" smtClean="0"/>
              <a:t>eligible </a:t>
            </a:r>
            <a:r>
              <a:rPr lang="en-US" sz="1400" dirty="0"/>
              <a:t>municipalities across Canada in a program called the ________ ________ _________. </a:t>
            </a:r>
          </a:p>
          <a:p>
            <a:pPr lvl="1">
              <a:buFont typeface="Courier New" panose="02070309020205020404" pitchFamily="49" charset="0"/>
              <a:buChar char="o"/>
            </a:pPr>
            <a:r>
              <a:rPr lang="en-US" sz="1400" dirty="0"/>
              <a:t>In </a:t>
            </a:r>
            <a:r>
              <a:rPr lang="en-US" sz="1400" dirty="0" smtClean="0">
                <a:solidFill>
                  <a:srgbClr val="FF0000"/>
                </a:solidFill>
              </a:rPr>
              <a:t>20XX-XX</a:t>
            </a:r>
            <a:r>
              <a:rPr lang="en-US" sz="1400" dirty="0" smtClean="0"/>
              <a:t>, </a:t>
            </a:r>
            <a:r>
              <a:rPr lang="en-US" sz="1400" dirty="0"/>
              <a:t>the </a:t>
            </a:r>
            <a:r>
              <a:rPr lang="en-US" sz="1400" dirty="0" smtClean="0"/>
              <a:t>[</a:t>
            </a:r>
            <a:r>
              <a:rPr lang="en-US" sz="1400" dirty="0" smtClean="0">
                <a:solidFill>
                  <a:srgbClr val="FF0000"/>
                </a:solidFill>
              </a:rPr>
              <a:t>municipality name</a:t>
            </a:r>
            <a:r>
              <a:rPr lang="en-US" sz="1400" dirty="0" smtClean="0"/>
              <a:t>] received </a:t>
            </a:r>
            <a:r>
              <a:rPr lang="en-US" sz="1400" dirty="0"/>
              <a:t>a total of </a:t>
            </a:r>
            <a:r>
              <a:rPr lang="en-US" sz="1400" dirty="0" smtClean="0"/>
              <a:t>[</a:t>
            </a:r>
            <a:r>
              <a:rPr lang="en-US" sz="1400" dirty="0" smtClean="0">
                <a:solidFill>
                  <a:srgbClr val="FF0000"/>
                </a:solidFill>
              </a:rPr>
              <a:t>$</a:t>
            </a:r>
            <a:r>
              <a:rPr lang="en-US" sz="1400" dirty="0" smtClean="0"/>
              <a:t>] from this program.</a:t>
            </a:r>
            <a:endParaRPr lang="en-US" sz="1400" dirty="0"/>
          </a:p>
          <a:p>
            <a:endParaRPr lang="en-US" dirty="0"/>
          </a:p>
        </p:txBody>
      </p:sp>
    </p:spTree>
    <p:extLst>
      <p:ext uri="{BB962C8B-B14F-4D97-AF65-F5344CB8AC3E}">
        <p14:creationId xmlns:p14="http://schemas.microsoft.com/office/powerpoint/2010/main" val="4101593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MUNICIPAL ORGANIZATIONAL CHART</a:t>
            </a:r>
            <a:endParaRPr lang="en-US" dirty="0"/>
          </a:p>
        </p:txBody>
      </p:sp>
      <p:pic>
        <p:nvPicPr>
          <p:cNvPr id="8" name="Picture 7"/>
          <p:cNvPicPr>
            <a:picLocks noChangeAspect="1"/>
          </p:cNvPicPr>
          <p:nvPr/>
        </p:nvPicPr>
        <p:blipFill>
          <a:blip r:embed="rId3"/>
          <a:stretch>
            <a:fillRect/>
          </a:stretch>
        </p:blipFill>
        <p:spPr>
          <a:xfrm>
            <a:off x="457200" y="1143000"/>
            <a:ext cx="8299832" cy="4686300"/>
          </a:xfrm>
          <a:prstGeom prst="rect">
            <a:avLst/>
          </a:prstGeom>
        </p:spPr>
      </p:pic>
    </p:spTree>
    <p:extLst>
      <p:ext uri="{BB962C8B-B14F-4D97-AF65-F5344CB8AC3E}">
        <p14:creationId xmlns:p14="http://schemas.microsoft.com/office/powerpoint/2010/main" val="1048933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hermesDocumentDescription xmlns="1b467dc3-b523-4b12-9752-b658fbaf8fe7" xsi:nil="true"/>
    <c15676bccabc41a68bb0be00aef5e630 xmlns="1b467dc3-b523-4b12-9752-b658fbaf8fe7">
      <Terms xmlns="http://schemas.microsoft.com/office/infopath/2007/PartnerControls">
        <TermInfo xmlns="http://schemas.microsoft.com/office/infopath/2007/PartnerControls">
          <TermName xmlns="http://schemas.microsoft.com/office/infopath/2007/PartnerControls">TemplatesGuidelines</TermName>
          <TermId xmlns="http://schemas.microsoft.com/office/infopath/2007/PartnerControls">13f04f7a-d0e1-40ae-bd33-cc781f92e29a</TermId>
        </TermInfo>
      </Terms>
    </c15676bccabc41a68bb0be00aef5e630>
    <TaxCatchAll xmlns="1b467dc3-b523-4b12-9752-b658fbaf8fe7">
      <Value>26</Value>
    </TaxCatchAll>
    <hermesDocumentArea xmlns="1b467dc3-b523-4b12-9752-b658fbaf8fe7">Form</hermesDocumentArea>
    <PublishingExpirationDate xmlns="http://schemas.microsoft.com/sharepoint/v3" xsi:nil="true"/>
    <PublishingStartDate xmlns="http://schemas.microsoft.com/sharepoint/v3" xsi:nil="true"/>
    <hermesDocumentType xmlns="1b467dc3-b523-4b12-9752-b658fbaf8fe7">Template</hermesDocumentTyp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E7C08ABDAF779429A2B48962BDBEEB0" ma:contentTypeVersion="8" ma:contentTypeDescription="Create a new document." ma:contentTypeScope="" ma:versionID="1db042ef93ddf05c0f434605532e40d4">
  <xsd:schema xmlns:xsd="http://www.w3.org/2001/XMLSchema" xmlns:xs="http://www.w3.org/2001/XMLSchema" xmlns:p="http://schemas.microsoft.com/office/2006/metadata/properties" xmlns:ns1="http://schemas.microsoft.com/sharepoint/v3" xmlns:ns2="1b467dc3-b523-4b12-9752-b658fbaf8fe7" targetNamespace="http://schemas.microsoft.com/office/2006/metadata/properties" ma:root="true" ma:fieldsID="d2663de6afe8bb093d7ee7e4562f8aea" ns1:_="" ns2:_="">
    <xsd:import namespace="http://schemas.microsoft.com/sharepoint/v3"/>
    <xsd:import namespace="1b467dc3-b523-4b12-9752-b658fbaf8fe7"/>
    <xsd:element name="properties">
      <xsd:complexType>
        <xsd:sequence>
          <xsd:element name="documentManagement">
            <xsd:complexType>
              <xsd:all>
                <xsd:element ref="ns1:PublishingStartDate" minOccurs="0"/>
                <xsd:element ref="ns1:PublishingExpirationDate" minOccurs="0"/>
                <xsd:element ref="ns2:c15676bccabc41a68bb0be00aef5e630" minOccurs="0"/>
                <xsd:element ref="ns2:TaxCatchAll" minOccurs="0"/>
                <xsd:element ref="ns2:hermesDocumentType" minOccurs="0"/>
                <xsd:element ref="ns2:hermesDocumentDescription" minOccurs="0"/>
                <xsd:element ref="ns2:hermesDocumentAre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b467dc3-b523-4b12-9752-b658fbaf8fe7" elementFormDefault="qualified">
    <xsd:import namespace="http://schemas.microsoft.com/office/2006/documentManagement/types"/>
    <xsd:import namespace="http://schemas.microsoft.com/office/infopath/2007/PartnerControls"/>
    <xsd:element name="c15676bccabc41a68bb0be00aef5e630" ma:index="11" nillable="true" ma:taxonomy="true" ma:internalName="c15676bccabc41a68bb0be00aef5e630" ma:taxonomyFieldName="hermesDocumentTag" ma:displayName="Document Tag" ma:default="" ma:fieldId="{c15676bc-cabc-41a6-8bb0-be00aef5e630}" ma:taxonomyMulti="true" ma:sspId="0a3316ce-5953-42e2-b185-ea639e9ddc3a" ma:termSetId="22851d24-ca15-49e9-9034-216c8b6e6ff2" ma:anchorId="00000000-0000-0000-0000-000000000000" ma:open="true" ma:isKeyword="false">
      <xsd:complexType>
        <xsd:sequence>
          <xsd:element ref="pc:Terms" minOccurs="0" maxOccurs="1"/>
        </xsd:sequence>
      </xsd:complexType>
    </xsd:element>
    <xsd:element name="TaxCatchAll" ma:index="12" nillable="true" ma:displayName="Taxonomy Catch All Column" ma:hidden="true" ma:list="{80b82c1b-a0f7-4a29-99cd-c346a2869998}" ma:internalName="TaxCatchAll" ma:showField="CatchAllData" ma:web="1b467dc3-b523-4b12-9752-b658fbaf8fe7">
      <xsd:complexType>
        <xsd:complexContent>
          <xsd:extension base="dms:MultiChoiceLookup">
            <xsd:sequence>
              <xsd:element name="Value" type="dms:Lookup" maxOccurs="unbounded" minOccurs="0" nillable="true"/>
            </xsd:sequence>
          </xsd:extension>
        </xsd:complexContent>
      </xsd:complexType>
    </xsd:element>
    <xsd:element name="hermesDocumentType" ma:index="13" nillable="true" ma:displayName="Document Type" ma:default="Form" ma:format="Dropdown" ma:internalName="hermesDocumentType">
      <xsd:simpleType>
        <xsd:union memberTypes="dms:Text">
          <xsd:simpleType>
            <xsd:restriction base="dms:Choice">
              <xsd:enumeration value="Form"/>
              <xsd:enumeration value="Guide"/>
              <xsd:enumeration value="Policy"/>
              <xsd:enumeration value="Resource"/>
              <xsd:enumeration value="Contact List"/>
              <xsd:enumeration value="Template"/>
              <xsd:enumeration value="Tool"/>
              <xsd:enumeration value="Poster"/>
              <xsd:enumeration value="Thank You Card"/>
              <xsd:enumeration value="Communication Tools"/>
              <xsd:enumeration value="Survey Tools"/>
              <xsd:enumeration value="Tools for HR Business Partner Teams"/>
              <xsd:enumeration value="Newsletter"/>
              <xsd:enumeration value="Communications Services Procurement - Policy and Procedures"/>
              <xsd:enumeration value="Communications Services Procurement - Project Briefs"/>
            </xsd:restriction>
          </xsd:simpleType>
        </xsd:union>
      </xsd:simpleType>
    </xsd:element>
    <xsd:element name="hermesDocumentDescription" ma:index="14" nillable="true" ma:displayName="Document Description" ma:description="Brief description of this document if not obvious from the title." ma:internalName="hermesDocumentDescription">
      <xsd:simpleType>
        <xsd:restriction base="dms:Note">
          <xsd:maxLength value="255"/>
        </xsd:restriction>
      </xsd:simpleType>
    </xsd:element>
    <xsd:element name="hermesDocumentArea" ma:index="15" nillable="true" ma:displayName="Document Service Area" ma:default="Form" ma:format="Dropdown" ma:internalName="hermesDocumentArea">
      <xsd:simpleType>
        <xsd:restriction base="dms:Choice">
          <xsd:enumeration value="HR"/>
          <xsd:enumeration value="IT"/>
          <xsd:enumeration value="Transportation"/>
          <xsd:enumeration value="Property"/>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965C9B-E808-49D6-BC8C-D253C8DA9FBF}">
  <ds:schemaRefs>
    <ds:schemaRef ds:uri="http://schemas.microsoft.com/sharepoint/v3/contenttype/forms"/>
  </ds:schemaRefs>
</ds:datastoreItem>
</file>

<file path=customXml/itemProps2.xml><?xml version="1.0" encoding="utf-8"?>
<ds:datastoreItem xmlns:ds="http://schemas.openxmlformats.org/officeDocument/2006/customXml" ds:itemID="{558F0367-A037-45D0-846A-5322D9F35E18}">
  <ds:schemaRefs>
    <ds:schemaRef ds:uri="http://purl.org/dc/elements/1.1/"/>
    <ds:schemaRef ds:uri="http://purl.org/dc/terms/"/>
    <ds:schemaRef ds:uri="http://schemas.microsoft.com/sharepoint/v3"/>
    <ds:schemaRef ds:uri="http://schemas.openxmlformats.org/package/2006/metadata/core-properties"/>
    <ds:schemaRef ds:uri="http://schemas.microsoft.com/office/2006/documentManagement/types"/>
    <ds:schemaRef ds:uri="http://schemas.microsoft.com/office/infopath/2007/PartnerControls"/>
    <ds:schemaRef ds:uri="1b467dc3-b523-4b12-9752-b658fbaf8fe7"/>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FAE3912A-EC49-488F-B391-CE6EB07B6D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b467dc3-b523-4b12-9752-b658fbaf8f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1551</TotalTime>
  <Words>2819</Words>
  <Application>Microsoft Office PowerPoint</Application>
  <PresentationFormat>On-screen Show (4:3)</PresentationFormat>
  <Paragraphs>371</Paragraphs>
  <Slides>17</Slides>
  <Notes>17</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17</vt:i4>
      </vt:variant>
    </vt:vector>
  </HeadingPairs>
  <TitlesOfParts>
    <vt:vector size="23" baseType="lpstr">
      <vt:lpstr>Arial</vt:lpstr>
      <vt:lpstr>Calibri</vt:lpstr>
      <vt:lpstr>Courier New</vt:lpstr>
      <vt:lpstr>Office Theme</vt:lpstr>
      <vt:lpstr>Custom Design</vt:lpstr>
      <vt:lpstr>1_Custom Design</vt:lpstr>
      <vt:lpstr>MUNICIPAL CAREER SPOTLIGHT PRESENTATION </vt:lpstr>
      <vt:lpstr>LEVELS OF GOVERNMENT IN CANADA</vt:lpstr>
      <vt:lpstr>TYPES OF MUNICIPALITIES</vt:lpstr>
      <vt:lpstr>OTHER JURISDICTIONS IN SASKATCHEWAN</vt:lpstr>
      <vt:lpstr>EXAMPLES OF MUNICIPALITES</vt:lpstr>
      <vt:lpstr>WHO’S THE HEAD?</vt:lpstr>
      <vt:lpstr>WHAT DO ELECTED OFFICIALS DO?</vt:lpstr>
      <vt:lpstr>WHERE DOES THE MONEY COME FROM?</vt:lpstr>
      <vt:lpstr>MUNICIPAL ORGANIZATIONAL CHART</vt:lpstr>
      <vt:lpstr>WHAT DO ADMINISTRATORS DO?</vt:lpstr>
      <vt:lpstr>WHY BECOME AN ADMINISTRATOR?</vt:lpstr>
      <vt:lpstr>PowerPoint Presentation</vt:lpstr>
      <vt:lpstr>BECOMING AN URBAN ADMINISTRATOR</vt:lpstr>
      <vt:lpstr>BECOMING A NORTHERN ADMINISTRATOR</vt:lpstr>
      <vt:lpstr>BECOMING A RURAL ADMINISTRATOR</vt:lpstr>
      <vt:lpstr>MORE QUESTIONS?</vt:lpstr>
      <vt:lpstr>PowerPoint Presentation</vt:lpstr>
    </vt:vector>
  </TitlesOfParts>
  <Company>Information Technology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earmer</dc:creator>
  <cp:lastModifiedBy>Cooper, Darcie GR</cp:lastModifiedBy>
  <cp:revision>64</cp:revision>
  <cp:lastPrinted>2020-01-28T15:20:41Z</cp:lastPrinted>
  <dcterms:created xsi:type="dcterms:W3CDTF">2014-03-19T20:22:17Z</dcterms:created>
  <dcterms:modified xsi:type="dcterms:W3CDTF">2020-01-28T15:20:45Z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0x0101006E7C08ABDAF779429A2B48962BDBEEB0</vt:lpwstr>
  </property>
  <property fmtid="{D5CDD505-2E9C-101B-9397-08002B2CF9AE}" pid="3" name="hermesDocumentTag">
    <vt:lpwstr>26;#TemplatesGuidelines|13f04f7a-d0e1-40ae-bd33-cc781f92e29a</vt:lpwstr>
  </property>
</Properties>
</file>